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73" r:id="rId4"/>
    <p:sldId id="282" r:id="rId5"/>
    <p:sldId id="281" r:id="rId6"/>
    <p:sldId id="283" r:id="rId7"/>
    <p:sldId id="278" r:id="rId8"/>
    <p:sldId id="279" r:id="rId9"/>
    <p:sldId id="280" r:id="rId10"/>
    <p:sldId id="275" r:id="rId11"/>
    <p:sldId id="260" r:id="rId12"/>
    <p:sldId id="263" r:id="rId13"/>
    <p:sldId id="265" r:id="rId14"/>
    <p:sldId id="266" r:id="rId15"/>
    <p:sldId id="267" r:id="rId16"/>
    <p:sldId id="268" r:id="rId17"/>
    <p:sldId id="269" r:id="rId18"/>
    <p:sldId id="270" r:id="rId19"/>
    <p:sldId id="276" r:id="rId20"/>
    <p:sldId id="285" r:id="rId21"/>
    <p:sldId id="258" r:id="rId22"/>
    <p:sldId id="277" r:id="rId23"/>
    <p:sldId id="284" r:id="rId24"/>
    <p:sldId id="28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736" y="-39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420D18-9681-4B84-8E9B-F82F9524A382}" type="datetimeFigureOut">
              <a:rPr lang="en-US" smtClean="0"/>
              <a:pPr/>
              <a:t>8/21/2021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DD713B-D855-4FD2-852F-B99A217ED21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420D18-9681-4B84-8E9B-F82F9524A382}" type="datetimeFigureOut">
              <a:rPr lang="en-US" smtClean="0"/>
              <a:pPr/>
              <a:t>8/21/2021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DD713B-D855-4FD2-852F-B99A217ED21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14356"/>
            <a:ext cx="7772400" cy="1470025"/>
          </a:xfrm>
        </p:spPr>
        <p:txBody>
          <a:bodyPr>
            <a:normAutofit fontScale="90000"/>
          </a:bodyPr>
          <a:lstStyle/>
          <a:p>
            <a:r>
              <a:rPr lang="en-US" sz="3600" dirty="0" smtClean="0"/>
              <a:t>Communicating Science </a:t>
            </a:r>
            <a:br>
              <a:rPr lang="en-US" sz="3600" dirty="0" smtClean="0"/>
            </a:br>
            <a:r>
              <a:rPr lang="en-US" sz="3600" dirty="0" smtClean="0"/>
              <a:t>through Sci-Fi. </a:t>
            </a:r>
            <a:r>
              <a:rPr lang="en-US" dirty="0" smtClean="0"/>
              <a:t/>
            </a:r>
            <a:br>
              <a:rPr lang="en-US" dirty="0" smtClean="0"/>
            </a:br>
            <a:r>
              <a:rPr lang="en-US" dirty="0" smtClean="0">
                <a:latin typeface="Arial Narrow" pitchFamily="34" charset="0"/>
              </a:rPr>
              <a:t>My recently published Science/Science fiction work </a:t>
            </a:r>
            <a:endParaRPr lang="en-US" dirty="0">
              <a:latin typeface="Arial Narrow" pitchFamily="34" charset="0"/>
            </a:endParaRPr>
          </a:p>
        </p:txBody>
      </p:sp>
      <p:sp>
        <p:nvSpPr>
          <p:cNvPr id="3" name="Subtitle 2"/>
          <p:cNvSpPr>
            <a:spLocks noGrp="1"/>
          </p:cNvSpPr>
          <p:nvPr>
            <p:ph type="subTitle" idx="1"/>
          </p:nvPr>
        </p:nvSpPr>
        <p:spPr>
          <a:xfrm>
            <a:off x="1371600" y="4533920"/>
            <a:ext cx="6400800" cy="1752600"/>
          </a:xfrm>
        </p:spPr>
        <p:txBody>
          <a:bodyPr>
            <a:normAutofit lnSpcReduction="10000"/>
          </a:bodyPr>
          <a:lstStyle/>
          <a:p>
            <a:r>
              <a:rPr lang="en-US" dirty="0" smtClean="0">
                <a:solidFill>
                  <a:schemeClr val="tx1"/>
                </a:solidFill>
              </a:rPr>
              <a:t>Dr </a:t>
            </a:r>
            <a:r>
              <a:rPr lang="en-US" dirty="0" err="1" smtClean="0">
                <a:solidFill>
                  <a:schemeClr val="tx1"/>
                </a:solidFill>
              </a:rPr>
              <a:t>Ranjan</a:t>
            </a:r>
            <a:r>
              <a:rPr lang="en-US" dirty="0" smtClean="0">
                <a:solidFill>
                  <a:schemeClr val="tx1"/>
                </a:solidFill>
              </a:rPr>
              <a:t> </a:t>
            </a:r>
            <a:r>
              <a:rPr lang="en-US" dirty="0" err="1" smtClean="0">
                <a:solidFill>
                  <a:schemeClr val="tx1"/>
                </a:solidFill>
              </a:rPr>
              <a:t>Garge</a:t>
            </a:r>
            <a:r>
              <a:rPr lang="en-US" dirty="0" smtClean="0">
                <a:solidFill>
                  <a:schemeClr val="tx1"/>
                </a:solidFill>
              </a:rPr>
              <a:t> </a:t>
            </a:r>
          </a:p>
          <a:p>
            <a:r>
              <a:rPr lang="en-US" sz="2200" dirty="0" smtClean="0">
                <a:solidFill>
                  <a:schemeClr val="tx1"/>
                </a:solidFill>
              </a:rPr>
              <a:t>Former Principal</a:t>
            </a:r>
          </a:p>
          <a:p>
            <a:r>
              <a:rPr lang="en-US" sz="2200" dirty="0" smtClean="0">
                <a:solidFill>
                  <a:schemeClr val="tx1"/>
                </a:solidFill>
              </a:rPr>
              <a:t>Government College of Arts and Science.</a:t>
            </a:r>
          </a:p>
          <a:p>
            <a:r>
              <a:rPr lang="en-US" sz="2200" dirty="0" smtClean="0">
                <a:solidFill>
                  <a:schemeClr val="tx1"/>
                </a:solidFill>
              </a:rPr>
              <a:t>Aurangabad. </a:t>
            </a:r>
            <a:endParaRPr lang="en-US" sz="2200" dirty="0">
              <a:solidFill>
                <a:schemeClr val="tx1"/>
              </a:solidFill>
            </a:endParaRPr>
          </a:p>
        </p:txBody>
      </p:sp>
      <p:pic>
        <p:nvPicPr>
          <p:cNvPr id="4" name="Picture 3" descr="Picture2"/>
          <p:cNvPicPr/>
          <p:nvPr/>
        </p:nvPicPr>
        <p:blipFill>
          <a:blip r:embed="rId2"/>
          <a:srcRect/>
          <a:stretch>
            <a:fillRect/>
          </a:stretch>
        </p:blipFill>
        <p:spPr bwMode="auto">
          <a:xfrm>
            <a:off x="4000496" y="2786058"/>
            <a:ext cx="1066800" cy="1384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subTitle" idx="1"/>
          </p:nvPr>
        </p:nvSpPr>
        <p:spPr>
          <a:xfrm>
            <a:off x="1285852" y="2071678"/>
            <a:ext cx="6400800" cy="3810000"/>
          </a:xfrm>
        </p:spPr>
        <p:txBody>
          <a:bodyPr>
            <a:normAutofit/>
          </a:bodyPr>
          <a:lstStyle/>
          <a:p>
            <a:pPr marR="0" algn="just" eaLnBrk="1" hangingPunct="1">
              <a:lnSpc>
                <a:spcPct val="80000"/>
              </a:lnSpc>
            </a:pPr>
            <a:endParaRPr lang="en-US" sz="3300" b="1" dirty="0">
              <a:solidFill>
                <a:schemeClr val="tx1"/>
              </a:solidFill>
              <a:latin typeface="Arial" pitchFamily="34" charset="0"/>
            </a:endParaRPr>
          </a:p>
          <a:p>
            <a:pPr marR="0" eaLnBrk="1" hangingPunct="1">
              <a:lnSpc>
                <a:spcPct val="80000"/>
              </a:lnSpc>
            </a:pPr>
            <a:r>
              <a:rPr lang="en-US" sz="3300" b="1" dirty="0" smtClean="0">
                <a:solidFill>
                  <a:schemeClr val="tx1"/>
                </a:solidFill>
                <a:latin typeface="Arial" pitchFamily="34" charset="0"/>
              </a:rPr>
              <a:t>Science fiction story is one way. </a:t>
            </a:r>
          </a:p>
          <a:p>
            <a:pPr marR="0" eaLnBrk="1" hangingPunct="1">
              <a:lnSpc>
                <a:spcPct val="80000"/>
              </a:lnSpc>
            </a:pPr>
            <a:endParaRPr lang="en-US" sz="3300" b="1" dirty="0" smtClean="0">
              <a:solidFill>
                <a:schemeClr val="tx1"/>
              </a:solidFill>
              <a:latin typeface="Arial" pitchFamily="34" charset="0"/>
            </a:endParaRPr>
          </a:p>
          <a:p>
            <a:pPr marR="0" eaLnBrk="1" hangingPunct="1">
              <a:lnSpc>
                <a:spcPct val="80000"/>
              </a:lnSpc>
            </a:pPr>
            <a:endParaRPr lang="en-US" sz="1700" b="1" dirty="0" smtClean="0">
              <a:solidFill>
                <a:schemeClr val="tx1"/>
              </a:solidFill>
              <a:latin typeface="Arial" pitchFamily="34" charset="0"/>
            </a:endParaRPr>
          </a:p>
          <a:p>
            <a:pPr marR="0" eaLnBrk="1" hangingPunct="1">
              <a:lnSpc>
                <a:spcPct val="80000"/>
              </a:lnSpc>
            </a:pPr>
            <a:r>
              <a:rPr lang="en-US" sz="2400" b="1" dirty="0" smtClean="0">
                <a:solidFill>
                  <a:schemeClr val="tx1"/>
                </a:solidFill>
                <a:latin typeface="Arial" pitchFamily="34" charset="0"/>
              </a:rPr>
              <a:t>What are the problems in Science communication ?</a:t>
            </a:r>
          </a:p>
        </p:txBody>
      </p:sp>
      <p:sp>
        <p:nvSpPr>
          <p:cNvPr id="4" name="TextBox 3"/>
          <p:cNvSpPr txBox="1"/>
          <p:nvPr/>
        </p:nvSpPr>
        <p:spPr>
          <a:xfrm>
            <a:off x="857224" y="714356"/>
            <a:ext cx="7545655" cy="1200329"/>
          </a:xfrm>
          <a:prstGeom prst="rect">
            <a:avLst/>
          </a:prstGeom>
          <a:noFill/>
        </p:spPr>
        <p:txBody>
          <a:bodyPr wrap="none" rtlCol="0">
            <a:spAutoFit/>
          </a:bodyPr>
          <a:lstStyle/>
          <a:p>
            <a:pPr algn="just"/>
            <a:r>
              <a:rPr lang="en-US" sz="2400" dirty="0" smtClean="0">
                <a:latin typeface="Arial" pitchFamily="34" charset="0"/>
                <a:cs typeface="Arial" pitchFamily="34" charset="0"/>
              </a:rPr>
              <a:t>To create scientific awareness in this dynamic society </a:t>
            </a:r>
          </a:p>
          <a:p>
            <a:pPr algn="just"/>
            <a:r>
              <a:rPr lang="en-US" sz="2400" dirty="0" smtClean="0">
                <a:latin typeface="Arial" pitchFamily="34" charset="0"/>
                <a:cs typeface="Arial" pitchFamily="34" charset="0"/>
              </a:rPr>
              <a:t>By simplifying and humanizing the scientific hard facts</a:t>
            </a:r>
          </a:p>
          <a:p>
            <a:pPr algn="just"/>
            <a:r>
              <a:rPr lang="en-US" sz="2400" dirty="0" smtClean="0">
                <a:latin typeface="Arial" pitchFamily="34" charset="0"/>
                <a:cs typeface="Arial" pitchFamily="34" charset="0"/>
              </a:rPr>
              <a:t>Through easy communication </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Books\Communicating Science Cover 2.png"/>
          <p:cNvPicPr>
            <a:picLocks noChangeAspect="1" noChangeArrowheads="1"/>
          </p:cNvPicPr>
          <p:nvPr/>
        </p:nvPicPr>
        <p:blipFill>
          <a:blip r:embed="rId2"/>
          <a:srcRect/>
          <a:stretch>
            <a:fillRect/>
          </a:stretch>
        </p:blipFill>
        <p:spPr bwMode="auto">
          <a:xfrm>
            <a:off x="2857488" y="857232"/>
            <a:ext cx="3487890" cy="476488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1214422"/>
            <a:ext cx="6376104" cy="3785652"/>
          </a:xfrm>
          <a:prstGeom prst="rect">
            <a:avLst/>
          </a:prstGeom>
          <a:noFill/>
        </p:spPr>
        <p:txBody>
          <a:bodyPr wrap="none" rtlCol="0">
            <a:spAutoFit/>
          </a:bodyPr>
          <a:lstStyle/>
          <a:p>
            <a:pPr algn="ctr"/>
            <a:r>
              <a:rPr lang="en-US" sz="2400" dirty="0" smtClean="0"/>
              <a:t>330 </a:t>
            </a:r>
            <a:r>
              <a:rPr lang="en-US" sz="2400" dirty="0" smtClean="0"/>
              <a:t>pages </a:t>
            </a:r>
          </a:p>
          <a:p>
            <a:pPr algn="ctr"/>
            <a:r>
              <a:rPr lang="en-US" sz="2400" dirty="0" smtClean="0"/>
              <a:t>12 Chapters </a:t>
            </a:r>
          </a:p>
          <a:p>
            <a:pPr algn="ctr"/>
            <a:r>
              <a:rPr lang="en-US" sz="2400" dirty="0" smtClean="0"/>
              <a:t>Available on Amazon </a:t>
            </a:r>
            <a:endParaRPr lang="en-US" sz="2400" dirty="0" smtClean="0"/>
          </a:p>
          <a:p>
            <a:pPr algn="ctr"/>
            <a:r>
              <a:rPr lang="en-US" sz="2400" dirty="0" smtClean="0"/>
              <a:t>This book elaborates about  </a:t>
            </a:r>
          </a:p>
          <a:p>
            <a:pPr algn="ctr"/>
            <a:endParaRPr lang="en-US" sz="2400" dirty="0" smtClean="0"/>
          </a:p>
          <a:p>
            <a:r>
              <a:rPr lang="en-US" sz="2000" b="1" dirty="0" smtClean="0"/>
              <a:t>What </a:t>
            </a:r>
            <a:r>
              <a:rPr lang="en-US" sz="2000" b="1" dirty="0" smtClean="0"/>
              <a:t>is Science ? </a:t>
            </a:r>
          </a:p>
          <a:p>
            <a:r>
              <a:rPr lang="en-US" sz="2000" b="1" dirty="0" smtClean="0"/>
              <a:t>What is scientific enquiry ? </a:t>
            </a:r>
          </a:p>
          <a:p>
            <a:r>
              <a:rPr lang="en-US" sz="2000" b="1" dirty="0" smtClean="0"/>
              <a:t>What type of training is required for good science writing?</a:t>
            </a:r>
          </a:p>
          <a:p>
            <a:r>
              <a:rPr lang="en-US" sz="2000" b="1" dirty="0" smtClean="0"/>
              <a:t>Features of Science writing ?</a:t>
            </a:r>
          </a:p>
          <a:p>
            <a:r>
              <a:rPr lang="en-US" sz="2000" b="1" dirty="0" smtClean="0"/>
              <a:t> Institutions engaged in science popularization. </a:t>
            </a:r>
          </a:p>
          <a:p>
            <a:r>
              <a:rPr lang="en-US" sz="2000" b="1" dirty="0" smtClean="0"/>
              <a:t>Science fiction writing</a:t>
            </a:r>
            <a:endParaRPr lang="en-US" sz="2000" b="1" dirty="0"/>
          </a:p>
        </p:txBody>
      </p:sp>
      <p:sp>
        <p:nvSpPr>
          <p:cNvPr id="3" name="TextBox 2"/>
          <p:cNvSpPr txBox="1"/>
          <p:nvPr/>
        </p:nvSpPr>
        <p:spPr>
          <a:xfrm>
            <a:off x="928662" y="5352178"/>
            <a:ext cx="7350090" cy="1077218"/>
          </a:xfrm>
          <a:prstGeom prst="rect">
            <a:avLst/>
          </a:prstGeom>
          <a:noFill/>
        </p:spPr>
        <p:txBody>
          <a:bodyPr wrap="none" rtlCol="0">
            <a:spAutoFit/>
          </a:bodyPr>
          <a:lstStyle/>
          <a:p>
            <a:pPr algn="ctr"/>
            <a:r>
              <a:rPr lang="en-US" sz="3200" dirty="0" smtClean="0"/>
              <a:t>I have raised a basic question </a:t>
            </a:r>
          </a:p>
          <a:p>
            <a:pPr algn="ctr"/>
            <a:r>
              <a:rPr lang="en-US" sz="3200" b="1" dirty="0" smtClean="0">
                <a:latin typeface="Bahnschrift Light" pitchFamily="34" charset="0"/>
              </a:rPr>
              <a:t>Where is a trained Science journalist ? </a:t>
            </a:r>
            <a:endParaRPr lang="en-US" sz="3200" b="1" dirty="0">
              <a:latin typeface="Bahnschrift Light" pitchFamily="34" charset="0"/>
            </a:endParaRPr>
          </a:p>
        </p:txBody>
      </p:sp>
      <p:sp>
        <p:nvSpPr>
          <p:cNvPr id="4" name="TextBox 3"/>
          <p:cNvSpPr txBox="1"/>
          <p:nvPr/>
        </p:nvSpPr>
        <p:spPr>
          <a:xfrm>
            <a:off x="1928794" y="428604"/>
            <a:ext cx="4748288" cy="646331"/>
          </a:xfrm>
          <a:prstGeom prst="rect">
            <a:avLst/>
          </a:prstGeom>
          <a:noFill/>
        </p:spPr>
        <p:txBody>
          <a:bodyPr wrap="none" rtlCol="0">
            <a:spAutoFit/>
          </a:bodyPr>
          <a:lstStyle/>
          <a:p>
            <a:r>
              <a:rPr lang="en-US" sz="3600" dirty="0" smtClean="0"/>
              <a:t>Communicating Science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DNA Corrected Final\63 (PB)-Born with different DNA-0.jpg"/>
          <p:cNvPicPr>
            <a:picLocks noChangeAspect="1" noChangeArrowheads="1"/>
          </p:cNvPicPr>
          <p:nvPr/>
        </p:nvPicPr>
        <p:blipFill>
          <a:blip r:embed="rId2" cstate="print"/>
          <a:srcRect/>
          <a:stretch>
            <a:fillRect/>
          </a:stretch>
        </p:blipFill>
        <p:spPr bwMode="auto">
          <a:xfrm>
            <a:off x="357158" y="1000108"/>
            <a:ext cx="8133134" cy="4000528"/>
          </a:xfrm>
          <a:prstGeom prst="rect">
            <a:avLst/>
          </a:prstGeom>
          <a:noFill/>
        </p:spPr>
      </p:pic>
      <p:sp>
        <p:nvSpPr>
          <p:cNvPr id="3" name="TextBox 2"/>
          <p:cNvSpPr txBox="1"/>
          <p:nvPr/>
        </p:nvSpPr>
        <p:spPr>
          <a:xfrm>
            <a:off x="3571868" y="5500702"/>
            <a:ext cx="2239524" cy="923330"/>
          </a:xfrm>
          <a:prstGeom prst="rect">
            <a:avLst/>
          </a:prstGeom>
          <a:noFill/>
        </p:spPr>
        <p:txBody>
          <a:bodyPr wrap="none" rtlCol="0">
            <a:spAutoFit/>
          </a:bodyPr>
          <a:lstStyle/>
          <a:p>
            <a:pPr algn="ctr"/>
            <a:r>
              <a:rPr lang="en-US" b="1" dirty="0" smtClean="0"/>
              <a:t>475 pages </a:t>
            </a:r>
          </a:p>
          <a:p>
            <a:pPr algn="ctr"/>
            <a:r>
              <a:rPr lang="en-US" b="1" dirty="0" smtClean="0"/>
              <a:t>2020</a:t>
            </a:r>
          </a:p>
          <a:p>
            <a:pPr algn="ctr"/>
            <a:r>
              <a:rPr lang="en-US" b="1" dirty="0" smtClean="0"/>
              <a:t>Available on Amazon </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14496" y="2131536"/>
            <a:ext cx="5572148" cy="4154984"/>
          </a:xfrm>
          <a:prstGeom prst="rect">
            <a:avLst/>
          </a:prstGeom>
        </p:spPr>
        <p:txBody>
          <a:bodyPr wrap="square">
            <a:spAutoFit/>
          </a:bodyPr>
          <a:lstStyle/>
          <a:p>
            <a:pPr algn="just"/>
            <a:r>
              <a:rPr lang="en-US" sz="2400" dirty="0" smtClean="0"/>
              <a:t>The genetic variability is essential for healthy breeding population A significant body of research on top management teams has shown that diversity leads to superior outcomes in decision making . “The explanation for better decision making from a diverse team is that their approach to the problem with alternative views and perspectives; this allows for a wider range of possibilities that could not be generated by homogenous group” </a:t>
            </a:r>
            <a:endParaRPr lang="en-US" sz="2400" dirty="0"/>
          </a:p>
        </p:txBody>
      </p:sp>
      <p:sp>
        <p:nvSpPr>
          <p:cNvPr id="3" name="Rectangle 2"/>
          <p:cNvSpPr/>
          <p:nvPr/>
        </p:nvSpPr>
        <p:spPr>
          <a:xfrm>
            <a:off x="2286000" y="357166"/>
            <a:ext cx="4572000" cy="1569660"/>
          </a:xfrm>
          <a:prstGeom prst="rect">
            <a:avLst/>
          </a:prstGeom>
        </p:spPr>
        <p:txBody>
          <a:bodyPr>
            <a:spAutoFit/>
          </a:bodyPr>
          <a:lstStyle/>
          <a:p>
            <a:pPr algn="just"/>
            <a:r>
              <a:rPr lang="en-US" sz="2400" dirty="0" smtClean="0"/>
              <a:t>Diversity brings together different experiences and perspectives that serve as the catalysts for innovation and productivity</a:t>
            </a:r>
            <a:endParaRPr lang="en-US" sz="2400" dirty="0"/>
          </a:p>
        </p:txBody>
      </p:sp>
      <p:sp>
        <p:nvSpPr>
          <p:cNvPr id="5" name="Rectangle 4"/>
          <p:cNvSpPr/>
          <p:nvPr/>
        </p:nvSpPr>
        <p:spPr>
          <a:xfrm>
            <a:off x="2214546" y="357166"/>
            <a:ext cx="4786346" cy="15573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Books\520-(HB) Two Sides of the Same Coin-1.jpg"/>
          <p:cNvPicPr>
            <a:picLocks noChangeAspect="1" noChangeArrowheads="1"/>
          </p:cNvPicPr>
          <p:nvPr/>
        </p:nvPicPr>
        <p:blipFill>
          <a:blip r:embed="rId2" cstate="print"/>
          <a:srcRect/>
          <a:stretch>
            <a:fillRect/>
          </a:stretch>
        </p:blipFill>
        <p:spPr bwMode="auto">
          <a:xfrm>
            <a:off x="285720" y="1285860"/>
            <a:ext cx="8579840" cy="4214842"/>
          </a:xfrm>
          <a:prstGeom prst="rect">
            <a:avLst/>
          </a:prstGeom>
          <a:noFill/>
        </p:spPr>
      </p:pic>
      <p:sp>
        <p:nvSpPr>
          <p:cNvPr id="3" name="TextBox 2"/>
          <p:cNvSpPr txBox="1"/>
          <p:nvPr/>
        </p:nvSpPr>
        <p:spPr>
          <a:xfrm>
            <a:off x="3857620" y="5500702"/>
            <a:ext cx="1527854" cy="954107"/>
          </a:xfrm>
          <a:prstGeom prst="rect">
            <a:avLst/>
          </a:prstGeom>
          <a:noFill/>
        </p:spPr>
        <p:txBody>
          <a:bodyPr wrap="none" rtlCol="0">
            <a:spAutoFit/>
          </a:bodyPr>
          <a:lstStyle/>
          <a:p>
            <a:pPr algn="ctr"/>
            <a:r>
              <a:rPr lang="en-US" sz="2400" b="1" dirty="0" smtClean="0"/>
              <a:t>250 pages </a:t>
            </a:r>
          </a:p>
          <a:p>
            <a:pPr algn="ctr"/>
            <a:r>
              <a:rPr lang="en-US" sz="3200" b="1" dirty="0" smtClean="0"/>
              <a:t>2021</a:t>
            </a:r>
            <a:endParaRPr lang="en-US" sz="32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214446" y="1031590"/>
            <a:ext cx="6929454"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There are two sides to every story .</a:t>
            </a:r>
            <a:r>
              <a:rPr kumimoji="0" lang="en-US" sz="2000" b="0" i="0" u="none" strike="noStrike" cap="none" normalizeH="0" baseline="0" dirty="0" smtClean="0">
                <a:ln>
                  <a:noFill/>
                </a:ln>
                <a:solidFill>
                  <a:srgbClr val="222222"/>
                </a:solidFill>
                <a:effectLst/>
                <a:latin typeface="Arial" pitchFamily="34" charset="0"/>
                <a:ea typeface="Calibri" pitchFamily="34" charset="0"/>
                <a:cs typeface="Arial" pitchFamily="34" charset="0"/>
              </a:rPr>
              <a:t> </a:t>
            </a:r>
            <a:r>
              <a:rPr kumimoji="0" lang="en-US" sz="2000" b="0"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There is</a:t>
            </a:r>
            <a:r>
              <a:rPr kumimoji="0" lang="en-US" sz="2000" b="0" i="0" u="none" strike="noStrike" cap="none" normalizeH="0" baseline="0" dirty="0" smtClean="0">
                <a:ln>
                  <a:noFill/>
                </a:ln>
                <a:solidFill>
                  <a:srgbClr val="222222"/>
                </a:solidFill>
                <a:effectLst/>
                <a:latin typeface="Calibri"/>
                <a:ea typeface="Times New Roman" pitchFamily="18" charset="0"/>
                <a:cs typeface="Arial" pitchFamily="34" charset="0"/>
              </a:rPr>
              <a:t> </a:t>
            </a:r>
            <a:r>
              <a:rPr kumimoji="0" lang="en-US" sz="2000" b="0"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always a different point of view, which is entitled to be heard. </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Same thing  can be reciprocally described on both sides.  These can be two schools of thoughts or two opposite views on the same issue. These can be mirror images of the same, Two different behavioral patterns of the same, We always try to correlate the things. Sometimes the correlation between cause and effect is clear, but often determining the exact relationship between the two is very difficult.</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20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Paradigms define how we perceive reality. A</a:t>
            </a:r>
            <a:r>
              <a:rPr kumimoji="0" lang="en-US" sz="2000" b="0" i="0" u="none" strike="noStrike" cap="none" normalizeH="0" baseline="0" dirty="0" smtClean="0">
                <a:ln>
                  <a:noFill/>
                </a:ln>
                <a:solidFill>
                  <a:srgbClr val="202124"/>
                </a:solidFill>
                <a:effectLst/>
                <a:latin typeface="Calibri"/>
                <a:ea typeface="Calibri" pitchFamily="34" charset="0"/>
                <a:cs typeface="Arial" pitchFamily="34" charset="0"/>
              </a:rPr>
              <a:t> </a:t>
            </a:r>
            <a:r>
              <a:rPr kumimoji="0" lang="en-US" sz="20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paradigm shift</a:t>
            </a:r>
            <a:r>
              <a:rPr kumimoji="0" lang="en-US" sz="2000" b="0" i="0" u="none" strike="noStrike" cap="none" normalizeH="0" baseline="0" dirty="0" smtClean="0">
                <a:ln>
                  <a:noFill/>
                </a:ln>
                <a:solidFill>
                  <a:srgbClr val="202124"/>
                </a:solidFill>
                <a:effectLst/>
                <a:latin typeface="Calibri"/>
                <a:ea typeface="Calibri" pitchFamily="34" charset="0"/>
                <a:cs typeface="Arial" pitchFamily="34" charset="0"/>
              </a:rPr>
              <a:t> </a:t>
            </a:r>
            <a:r>
              <a:rPr kumimoji="0" lang="en-US" sz="20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occurs when one</a:t>
            </a:r>
            <a:r>
              <a:rPr kumimoji="0" lang="en-US" sz="2000" b="0" i="0" u="none" strike="noStrike" cap="none" normalizeH="0" baseline="0" dirty="0" smtClean="0">
                <a:ln>
                  <a:noFill/>
                </a:ln>
                <a:solidFill>
                  <a:srgbClr val="202124"/>
                </a:solidFill>
                <a:effectLst/>
                <a:latin typeface="Calibri"/>
                <a:ea typeface="Calibri" pitchFamily="34" charset="0"/>
                <a:cs typeface="Arial" pitchFamily="34" charset="0"/>
              </a:rPr>
              <a:t> </a:t>
            </a:r>
            <a:r>
              <a:rPr kumimoji="0" lang="en-US" sz="20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paradigm</a:t>
            </a:r>
            <a:r>
              <a:rPr kumimoji="0" lang="en-US" sz="2000" b="0" i="0" u="none" strike="noStrike" cap="none" normalizeH="0" baseline="0" dirty="0" smtClean="0">
                <a:ln>
                  <a:noFill/>
                </a:ln>
                <a:solidFill>
                  <a:srgbClr val="202124"/>
                </a:solidFill>
                <a:effectLst/>
                <a:latin typeface="Calibri"/>
                <a:ea typeface="Calibri" pitchFamily="34" charset="0"/>
                <a:cs typeface="Arial" pitchFamily="34" charset="0"/>
              </a:rPr>
              <a:t> </a:t>
            </a:r>
            <a:r>
              <a:rPr kumimoji="0" lang="en-US" sz="20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loses its influence and another takes over. Therefore Paradigm shift</a:t>
            </a:r>
            <a:r>
              <a:rPr kumimoji="0" lang="en-US" sz="2000" b="0" i="0" u="none" strike="noStrike" cap="none" normalizeH="0" baseline="0" dirty="0" smtClean="0">
                <a:ln>
                  <a:noFill/>
                </a:ln>
                <a:solidFill>
                  <a:srgbClr val="202124"/>
                </a:solidFill>
                <a:effectLst/>
                <a:latin typeface="Calibri"/>
                <a:ea typeface="Calibri" pitchFamily="34" charset="0"/>
                <a:cs typeface="Arial" pitchFamily="34" charset="0"/>
              </a:rPr>
              <a:t> </a:t>
            </a:r>
            <a:r>
              <a:rPr kumimoji="0" lang="en-US" sz="20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is a change from one way of thinking to another, and can apply to anything on earth.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Box 2"/>
          <p:cNvSpPr txBox="1"/>
          <p:nvPr/>
        </p:nvSpPr>
        <p:spPr>
          <a:xfrm>
            <a:off x="2857488" y="285728"/>
            <a:ext cx="3680559" cy="830997"/>
          </a:xfrm>
          <a:prstGeom prst="rect">
            <a:avLst/>
          </a:prstGeom>
          <a:noFill/>
        </p:spPr>
        <p:txBody>
          <a:bodyPr wrap="none" rtlCol="0">
            <a:spAutoFit/>
          </a:bodyPr>
          <a:lstStyle/>
          <a:p>
            <a:pPr algn="ctr"/>
            <a:r>
              <a:rPr lang="en-US" sz="2400" b="1" dirty="0" smtClean="0"/>
              <a:t>Two sides of the same coin </a:t>
            </a:r>
          </a:p>
          <a:p>
            <a:pPr algn="ctr"/>
            <a:r>
              <a:rPr lang="en-US" sz="2400" b="1" dirty="0" smtClean="0"/>
              <a:t>Paradigm shift </a:t>
            </a:r>
            <a:endParaRPr lang="en-US"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810" y="1357298"/>
            <a:ext cx="5214958" cy="4524315"/>
          </a:xfrm>
          <a:prstGeom prst="rect">
            <a:avLst/>
          </a:prstGeom>
        </p:spPr>
        <p:txBody>
          <a:bodyPr wrap="square">
            <a:spAutoFit/>
          </a:bodyPr>
          <a:lstStyle/>
          <a:p>
            <a:pPr algn="just"/>
            <a:r>
              <a:rPr lang="en-US" sz="2400" dirty="0" smtClean="0">
                <a:solidFill>
                  <a:srgbClr val="202124"/>
                </a:solidFill>
                <a:latin typeface="Arial" pitchFamily="34" charset="0"/>
                <a:ea typeface="Calibri" pitchFamily="34" charset="0"/>
                <a:cs typeface="Arial" pitchFamily="34" charset="0"/>
              </a:rPr>
              <a:t>The shift from What axis to Why/How axis is very essential to</a:t>
            </a:r>
            <a:r>
              <a:rPr lang="en-US" sz="2400" dirty="0" smtClean="0">
                <a:solidFill>
                  <a:srgbClr val="000000"/>
                </a:solidFill>
                <a:latin typeface="Arial" pitchFamily="34" charset="0"/>
                <a:ea typeface="Calibri" pitchFamily="34" charset="0"/>
                <a:cs typeface="Arial" pitchFamily="34" charset="0"/>
              </a:rPr>
              <a:t> understand the phenomena like  </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Earth is Round in shape</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 , Why/How ? </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Pluto is not a planet</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 , Why/How ? , </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Virus is a non living particle in spite of having DNA/RNA</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 Why/How ? </a:t>
            </a:r>
          </a:p>
          <a:p>
            <a:pPr algn="just"/>
            <a:r>
              <a:rPr lang="en-US" sz="2400" dirty="0" smtClean="0">
                <a:solidFill>
                  <a:srgbClr val="000000"/>
                </a:solidFill>
                <a:latin typeface="Arial" pitchFamily="34" charset="0"/>
                <a:ea typeface="Calibri" pitchFamily="34" charset="0"/>
                <a:cs typeface="Arial" pitchFamily="34" charset="0"/>
              </a:rPr>
              <a:t> I am sure  this book </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Two sides of the same coin</a:t>
            </a:r>
            <a:r>
              <a:rPr lang="en-US" sz="2400" dirty="0" smtClean="0">
                <a:solidFill>
                  <a:srgbClr val="000000"/>
                </a:solidFill>
                <a:ea typeface="Calibri" pitchFamily="34" charset="0"/>
                <a:cs typeface="Arial" pitchFamily="34" charset="0"/>
              </a:rPr>
              <a:t>’</a:t>
            </a:r>
            <a:r>
              <a:rPr lang="en-US" sz="2400" dirty="0" smtClean="0">
                <a:solidFill>
                  <a:srgbClr val="000000"/>
                </a:solidFill>
                <a:latin typeface="Arial" pitchFamily="34" charset="0"/>
                <a:ea typeface="Calibri" pitchFamily="34" charset="0"/>
                <a:cs typeface="Arial" pitchFamily="34" charset="0"/>
              </a:rPr>
              <a:t> shall help you explore the cause and effect relationship and  inspire you to change your paradigms. </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2976" y="2571744"/>
            <a:ext cx="7074181" cy="646331"/>
          </a:xfrm>
          <a:prstGeom prst="rect">
            <a:avLst/>
          </a:prstGeom>
          <a:noFill/>
        </p:spPr>
        <p:txBody>
          <a:bodyPr wrap="none" rtlCol="0">
            <a:spAutoFit/>
          </a:bodyPr>
          <a:lstStyle/>
          <a:p>
            <a:r>
              <a:rPr lang="en-US" sz="3600" dirty="0" smtClean="0"/>
              <a:t>Problems of Science communication </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subTitle" idx="1"/>
          </p:nvPr>
        </p:nvSpPr>
        <p:spPr>
          <a:xfrm>
            <a:off x="914400" y="1066800"/>
            <a:ext cx="7239000" cy="3200400"/>
          </a:xfrm>
        </p:spPr>
        <p:txBody>
          <a:bodyPr>
            <a:normAutofit lnSpcReduction="10000"/>
          </a:bodyPr>
          <a:lstStyle/>
          <a:p>
            <a:pPr marR="0" algn="ctr" eaLnBrk="1" hangingPunct="1">
              <a:lnSpc>
                <a:spcPct val="80000"/>
              </a:lnSpc>
            </a:pPr>
            <a:r>
              <a:rPr lang="en-US" sz="3700" b="1" dirty="0" smtClean="0">
                <a:solidFill>
                  <a:schemeClr val="bg1"/>
                </a:solidFill>
              </a:rPr>
              <a:t>PROBLEMS</a:t>
            </a:r>
          </a:p>
          <a:p>
            <a:pPr marR="0" algn="ctr" eaLnBrk="1" hangingPunct="1">
              <a:lnSpc>
                <a:spcPct val="80000"/>
              </a:lnSpc>
            </a:pPr>
            <a:endParaRPr lang="en-US" sz="3700" b="1" dirty="0" smtClean="0">
              <a:solidFill>
                <a:schemeClr val="bg1"/>
              </a:solidFill>
              <a:latin typeface="Arial" pitchFamily="34" charset="0"/>
            </a:endParaRPr>
          </a:p>
          <a:p>
            <a:pPr marR="0" algn="ctr" eaLnBrk="1" hangingPunct="1">
              <a:lnSpc>
                <a:spcPct val="80000"/>
              </a:lnSpc>
            </a:pPr>
            <a:endParaRPr lang="en-US" sz="3200" dirty="0" smtClean="0">
              <a:solidFill>
                <a:srgbClr val="FF0000"/>
              </a:solidFill>
              <a:latin typeface="Arial" pitchFamily="34" charset="0"/>
            </a:endParaRPr>
          </a:p>
          <a:p>
            <a:pPr marR="0" algn="ctr" eaLnBrk="1" hangingPunct="1">
              <a:lnSpc>
                <a:spcPct val="80000"/>
              </a:lnSpc>
            </a:pPr>
            <a:r>
              <a:rPr lang="en-US" sz="3200" dirty="0" smtClean="0">
                <a:solidFill>
                  <a:schemeClr val="tx1"/>
                </a:solidFill>
                <a:latin typeface="Arial" pitchFamily="34" charset="0"/>
              </a:rPr>
              <a:t>1. </a:t>
            </a:r>
          </a:p>
          <a:p>
            <a:pPr marR="0" algn="ctr" eaLnBrk="1" hangingPunct="1">
              <a:lnSpc>
                <a:spcPct val="80000"/>
              </a:lnSpc>
            </a:pPr>
            <a:r>
              <a:rPr lang="en-US" sz="3200" dirty="0" err="1" smtClean="0">
                <a:solidFill>
                  <a:schemeClr val="tx1"/>
                </a:solidFill>
                <a:latin typeface="Arial" pitchFamily="34" charset="0"/>
              </a:rPr>
              <a:t>Currentness</a:t>
            </a:r>
            <a:r>
              <a:rPr lang="en-US" sz="3200" dirty="0" smtClean="0">
                <a:solidFill>
                  <a:schemeClr val="tx1"/>
                </a:solidFill>
              </a:rPr>
              <a:t> : </a:t>
            </a:r>
          </a:p>
          <a:p>
            <a:pPr marR="0" algn="ctr" eaLnBrk="1" hangingPunct="1">
              <a:lnSpc>
                <a:spcPct val="80000"/>
              </a:lnSpc>
            </a:pPr>
            <a:endParaRPr lang="en-US" sz="3200" dirty="0" smtClean="0">
              <a:solidFill>
                <a:schemeClr val="tx1"/>
              </a:solidFill>
            </a:endParaRPr>
          </a:p>
          <a:p>
            <a:pPr marR="0" algn="ctr" eaLnBrk="1" hangingPunct="1">
              <a:lnSpc>
                <a:spcPct val="80000"/>
              </a:lnSpc>
            </a:pPr>
            <a:r>
              <a:rPr lang="en-US" sz="3200" dirty="0" smtClean="0">
                <a:solidFill>
                  <a:schemeClr val="tx1"/>
                </a:solidFill>
              </a:rPr>
              <a:t> Discoveries do not happen overnight.</a:t>
            </a:r>
          </a:p>
        </p:txBody>
      </p:sp>
      <p:sp>
        <p:nvSpPr>
          <p:cNvPr id="21507" name="AutoShape 5" descr="data:image/jpeg;base64,/9j/4AAQSkZJRgABAQAAAQABAAD/2wCEAAkGBhQSERUUExQWFBUVGB4XGBgYGRwcGxkbHBoZHxcXGhweHSgeGhwjGhwdIC8hIycpLCwsHx4xNTAqNSYrLCkBCQoKDgwOGg8PGiwkHyQqKiwsLCwsLCwsLCwsLCwsLCwsLCwsLCksLCwsLCwsLCwsLCwsKiwsLCwsLCwsLCwsLP/AABEIAMMBAgMBIgACEQEDEQH/xAAbAAACAgMBAAAAAAAAAAAAAAAEBQMGAAECB//EAEkQAAIBAgQDBQUFBQYEBAcBAAECEQMhAAQSMQVBURMiYXGBBjKRobEjQlLB0RRiguHwFTOSotLxFlNysgdDVJMkNERjo8LTF//EABoBAAMBAQEBAAAAAAAAAAAAAAECAwQABQb/xAAyEQACAgEDAgMHBAICAwAAAAAAAQIRAxIhMUFRBBNhIjJxgaHB8JGx0eEUUmJyIzNC/9oADAMBAAIRAxEAPwArOqmYoLmKPuE94AAGlUbceCO3LZXmPeEVsIWYxZoEDkYEFT5id8c8B44clWOpQ2XqCKiHYqbEi87bjp4hTg/iuWVKzaGZqdmUwCxUqGFpgkTuDynnjL76VDTSi01wCOgYSfdIg9R4nxB+YPOcVTjWQIJGzDn+fkd/ji20TNRRycgHyYgSPofEDAtbIdpEg92xmbrpJU26HfwwtMq2popmQBIMiDOJ+G0GqVRTkIxOmWE+I9OeDqXBKg1QA2zQGUmDAHdnUNxaPHA/EGalUpyqiVDXW9iVuSP3eVoO25PVbZjUd22PvYzNRUembEjY8ih2+DEemLX2payerHYeHifD4xikLXjNrUNlfS0g7qxKuZG33tunri+okCIgDkMKbMS2rsc0aIF9yd2O5/QeAx3VpgjHa4xhhGzSkVD2xyTMikAnvDbwD/DfFe4dw/MQKlFXAvDRAPW5IBHhcY9NFK+BeICEODr2KJtbFO4uCMveNVRpMc9KgR5TqGJqnD1TQAZJUAxcenQxvPOcart2lekhMKgknoZk7297HHFFKszhyZtEeEW5C18GMuESnHlinidXta5iwMKPAC2LDRq9nQdp7qLqieZnQPh+eEfDKRBatFlkJa02+kjE2ZrNUUUhIDHVUkclIgePXy88Vvci0G+zMooMSWn4sD9AR8cAVquuqQLlnAHpA/LBicSWnTLCLAhb3BO5P9dMBcGoGdbGJso5gfi9ZwHLawqO9Dv9qLBAOQAv0Bk88OKD4X8PyJ947RA/M+uGYy5tGEc+xRY73ZKpGJguFeXz0vH3Ss7X3ifKMM6dxg6mI4EqpjpUxpDiScdqBpM04wLfGw2NasdYNJ0FxhGOC+NasdYaOnOOQMZiMV593veP3R68/S3iMdYaJpAE7AcziM1yfdsObNYDxAsT5mB4nCvN8YprsRVYG14RT4RMnyBPiMJc9xJqnvtbkNlHkvM+LScSllUTm1HksB4rR/8AUH029ISI8sZipHOj8TfH+eMxPzJ/6k/NXYmRY+yqWF9LdP5eH5bMuH11prTSpIv2YO+lpYr5jSI9YiCRhdla4qLoqWPJvHG24ealJkYwdQg3iY0rPnEeBjyxSEmnuRvoO83lb7Wkbcp5j90i4P5g4Hy2YLOoInSGtyMKx+cb4OWiwpU1lmZIGoEd5ZBOrUJkkk28eplblqDmpq/64U7sulpYR4THiIxZzUnaYItJ7AtRiadVgLlFYWEkdql9Qg6wd5nYGx3WcfUMyKTGlO0seXaVBVgcpVVaAALHrh7lcv3K9NW1bAcpVnUiqJ21EKSOrN54VcUybB6TKhbTTCkRcw9Vm/xe5H/VhoMdp2wfiKDs1K7Um0fwuJHjY29cXzhmY7Sij82UE+cd75ziinvak5Ogv4mnTKHw7w+eLP7B1TWodmBLK0R/1X/7tWJSvoUwyWrf8r+h6o588F08oTiF6dXLVwlXLO+oMVCmSwUqCwgGwm4N7rtiSt7UKBDI1I9GUiPUTJ9BjPKWnk3wSkdVMuq+8QOV7X5DCjjWYVV8/wCvoMJuLceqisNKdpTVg0jUJgkxM2sBuN8ccW4ylWjqUMsWIYQQbfGx3wVT4Gaa3FOWqkaqsSZ0jobyw+QxBxKvqmFK9B5mfy6YJCwqrv8AeItPe3+VvhgenS1Nf18+f1xdR3szt3sTUFC0wpaAstHIdTbfzxrJIXV3Kgdqwb97SohB+6IkwOt9hiWqi1HWmsAe85B+6Nl82PyB6454woSESdbfADqYwul1s+Tm+oEaIrV9KjuL723eIG3lOHOV4UCweWBBERtblB3XGuG8ENgrlYHeMAzNyD1xauHcJ1WGw3jlcmBjpPr0DGPStyLI0AQB0HxxBx3hFWrSim5RgZsYkQe6SNh8uuLIckAAANtscho5T4df54gpO7Rq0VyeQ8K4LWatCoxYGTyiDuTy2x6Rl6BAvhq1Jd4BU8jeP0wDmqeg6h7p3E7eN+X8j1xbXqJZEclccqcSE4ifDEGdY0WxwGnGtd4AJPQcvM7D1wRSSMRmtyUaj4bDzO3oJPhhfnOLItidZ20qYX1bdvS3UDCHN8caqO8Qqj7gsAB+7z/in0xOU0uAOo8jvO8ZReYqHophOe5uX25T6YS53i7VBLNCnZdh4Qt582n0wvUGIQBVsL3tyt5f744d0T95vMD62+uEeqX5+USlkfQmpu7AQP4j1tMfAbTjDTUXY6jz6D9PUjHWToVq3uUyB1Nh8ZuPX0w6yXsaDBqsXj7osB/XhGKLHXp+d/4JqLZX/wC0v/tj/HTxmLyPZyl/y0+GMx2iHb6sp5LK7T4SSsiCP65YYU8kDSKseYvzG0HyBGPQfZ72SV1DH3ZHrGJPaj2Kp6DUS0b9fPGtYYyRLZM8zXNPT7jNBXqbMsyfWBE+J53xzkc44qMx06ocAET3dLDUQt9hbnNzaST8zQuEYwQe63MH6emBaFZlqQ0BhqtfSwZWWR1sR5wOmI6FB00FRV2R1swQtnEuimRMORpkAmI/EJBuuOs3ISgwEAUzBEQ3fqAMIAsZG8c7DmTlyq06iOVkqPnUpQJHMAHnzPjJFLgNOsKqNVSkRSY09RjX3r0wSYidRi12a0YpFb0gJ0VLiYEAqfuxsBuF32v3fpiX2J4++TquKcE1AVBN9MSVYDYnTO9r+mB8zSAKpyNJfjBwHk6xp16VQ7IQeu0GI2vceuJyi1aQMa9tWehp7XVzUFQlHdVKzpuQxQ3gj8AjkL2xM/tOze+nwP5Rik8H9qKlBOyVaT946hVRHEfd0xDg7zJPKNsFZzi5ZVK06IZRDQpUPtcqCYNtxG+MU8GbXSfz2/g9OGaKXA9zGbpOfcggibAWEEi29sKs8pJ7iiCyj+G+o39BhdwbjFJj9v2gDXBQxeY+8Yix8sHLVD6uzL90E3KmwMbwJ7tyBJmwnfC+XkjKmk/Vrb6BeSMlaZGlJrllWwnb5WN7/TA6MoE6Yt18dr89hhnmMu6BCxUGoNQB3AE3MEwCdpHTAmZ1gn3RMwQw+6RqjUIJG3PDK1yvq0L8PsR01RA2oMT70kzG34Ty6YjoZEli2oMT4MIHKB/XLGZLiRqHSRr6DRBO8257GY6bYYU6+gghI8ShHPr0nDym4Om3fyf9ipXuM+HdmkDVE7kjzufp8Mc8V9q9DKlOhUKI12JgPpZSGEA2sYuN9sao8XGqe6bRHrfn4DBRzlM3akp8o/QYj52/tP8AVNGiDS4RZOD5/t0BKwSAQJmx2nG8/RK3A9MUziGZZaYOXUirqJY6iBpk6QL+XOfjiCv7Q5hoT9ogc5eZ2kANJ6/rgxnGS1fewuT4LZSzU+XPGVDMjlgDJKQisTOoavQkwfUXxK2YFhueQFyfTF0iV7EKtpOnl90/Uen08jjeq8CS3QXP8h5xgDiPEViJlgZAUyQR+Jth0hZO+Eee44zSosvNU2/iPPzM+mC5rhbslKlyOs3xamhgtqaPdQ28dTx8lnxwjznHGqCPdXkiiBz5c/WfTC6vmQPeYDwB+p3+FsZlMrVq/wB2hA/EbD5kz5XwKlPkhLK+InNXME7nT9fidvrgVDPud4zeZuZsDztOLRkPYfVeqxfw2X+fpgevl6Yr01pppTugQIDfae8D94HacNSitiM8cqtiGKzMEKkk/dX9Ln5Yt+R9nadMoSszN36wCLdYDYYjMUqRPeVTNwt2PnF/jiGvxNqginTaxB1Hl6DwJG/PFEXWJLlhFWtDhUZRpu+qwCyLecTg2txGnT95gD0Fz8B+eED5NmM1nVY5EX+QJHzJwVlckkjRTeqeUjSPnJb0CnFNFnatIUfaSn+F/wDL/qxmDRwfNf8ApT/gr/6sawfKO80u3sxxxNApsdJ3E/1ceIwy49n6YoGXHesIM+N45Y8OyfH3UaZt4bT5cj42PnhlV4wx7rOAYkCb3285+OOhKUFRFpN2c+0whiDabjofEWwlpZwMNDnb3X5qf0we1dmkMFqIxkrO3itpVsJuI8L0yyjUvPkV8GHLzFj4bYpL2+QDvL1+7UV4DwI3vDIdQ5QQCZ8MRcey2gq3uawqnkNmYv8AMTPIeWE+S4hYU3BEe6++k+N9sPa+dFRVSp3AurVChlAK914NiC0Ta/niUU06Yr9BTx3hVREo1gr9m1NVDEWJUXgyZg4XduKZ7TTII2vzIB26HF74XmFejVy9dtOX0rqZQCEqFT2bqILQYI7u4j18/Ng6agYMgzFrSZ+B+OHlvTQE7ZBpOs7XJ6/pGDdcA3+Y8OuAy1NWIJcEE6vdPPqR8sFF0K2dlPKacjl0bww0kVTB1oFtJOr3YtqMmTAtA9RMYlbJMRChiZmNGqInkBIH9WwDnHqLp7N5Mctj3n5Hnh9wf2RzdVS9Z1oIoJl+6R6WieraeUThxTisGal3V0FSdgQdvKfXwxzX4fB0tmijFR3XR5uAYkHreI/PDnKooqqupmXUynvEjUQkG4FpsDAEncziPifCyKxqVaqqixpBvNhICwZ8bHyxNlYxt77Canwo6T9pTJ3BVtPmD3dz54kyOYrq0Ui7RBKTFudyREziXJdiHN3EyAQOXOZ8v62xrJ0VLmWIgTtPO8+ElvgMHacXqVjSi4NJWF0eIZuYZAQLS9MnpaQpGD+E8eQv2dWjSLNEESvpIIg+fhhOabFu7UYrvKk8pmPL+pxzXy5ZoUlntbck3uCeZkenQb5f8XHP3Uk/Qt5socu/iXKvwgOxikygWOlpEcj32Pr08cPcn7AU+x1yUgau8Fg+I2xS+EcRegmlxKzCmSIbnTY7p1v0IGLFxL25+xCmWaGAYnSibC0gliJ2H+LHl5MWSM2m7X0+tmtzWlOOwn4pXFIhUqa7nUwsBMBVEzq53GEWa4q91U93nHPfc8/XBRoPmG7o1EpIPup8CdRFjczgs+xelNeYqSu8AQv6n4DGrHFxioyf5+fAhNObbgioNWbaCeWlfiRE7YI4blHrvok0wN7H+QnDZqlKnWplVCKqNqC3g97eJvGJKmaJcMAAPu6rR1IAN569MaopGJQ7sY8N9m6FMam7xFyW7x9Bt9cF5Ti1IaixAEyoAJYLAsYEapnbCoUalUxLv+6oP/aoLH1wwy/A2QwzJSPQmWH8CBnB9BinluRVSjA3X4o1YFEp91gRqqHSI58x1/FhZV4eTVCvU1/Z2KliFg2UFhcW5SPHDxMggiBVcltMsOxWeYvqqGYMSBjipliubpAIqk05AWYY6mg94mSTA6WxOePSiebJcSDh/CNC+7qsO8RYdYmwHiRg6rl1AmpXsPu0g1Uj1TuD4jG0yMZllzLnVIBNRjV7OY5gmBBG2LAj5OmPfq1o/Aulf8TYvGFf2JbqrKz+zBXULTgOTpZzeQAbquxN9ni2HuTyVdxCGpB5UhoHqUAY/wATHAGe4mNZekNCgghffiI95oaZIPTeMGt7RZmqP706bjulUFjH3Z5iNsNfdnfAI/4Fc/8A06+uifW+N4W6Kn4v8zY3hfZDuVyrkaqgKyU3UdZn0YKCsdCNO1sKHokuQrCn0DuAfLVAQ+dhi9UvZ1HBNDNq88ixpknoQSF+ZwjrFVL9ohLLMwYk3i8GTA3v6gYaSomc+y/tbV4exVkVleCyuDNpAYECRb0M4svFjkc1SNei4y9bTOgizDe1ogx5HmBhBl+EU2GpCznlTZQ3SbFWJN+UGPI4AzfDYaQrU77aJUbzMqGX4HzwVJpAewqz3Aiw1Kuhvw6oVvFL2P7u3Q7DAmT4jpim8jSTBO69VIMSvIjF7yPtlUegaGaoftKjupPvAC0q4men58sKeI+yBq5YV0ZaggTpPfp7DTUUwWHxjkYxzqXAuq3sC5av9lVUGGZVEcrB7jqINvCfQHjNGiaVGrTVVqq3Z1ackmpeRUgjSNyrAHoYvjrOcJqZHsu1he0XtEEksgMb9Ab93ePHGkzpp06rKRLAjYEFWX+UzysRfYR9i1LkTeLvoJcw01nWFVZJDGbg3BMHf0xIpMf3if4ifkQPrjidbEhnJ6H7sdPCMaoUSbajE3naPphpqi0WMOF06hr0Voi8DUVGwMkkR3h0gG8gc8MWoPWr9mX7RUY+7AUAETpA7sajAMCZBOC6CfstDVtWrSB1SmAQT4EyR5lvwDGlqHL0ithUre9aCqSogWtO3+LCN26NeODUb69DHIVWSkisdZUvJJtHeE8otMgeGGHEMqlakGqKS1O7R721+kyIMSNokRiLL5cqoAKhmZtX3ogqZKxaDtF7HqMDtxPsKpamNTOo1gnuzpsZgzuQVife62LRPVvaBFRlSeyENtrBkT5Hu8vHw54ly3s+7y+gKrwFLSBJMSBJJ67bz4Ys3s57MawK+YOsjYMbKNxC7LaPHa+FHtT/AOIVOmzU8qgqsoOpiYQFYkAbsbjw8TfAT6IDd7s7HsW4iKsRBJC7weUm3TAuZ9lXEtrAa2kqCO9I35iYFwcVmt7dZw3NQqJjuBItc20za+GfDPbasdPaaayTJsFe3l3SRvcY7dHam2mHLmJIpV41nuFotYA6XGxAOx5HYibhUmC1SG72msp1STIklgesAjkNjN8WilTp52mKlJ+8vun7ymO8rA8iOW3MeNTz2UFOsabSQXBMc1NybEAne3SOuF0qSaYzlTTRahnqck09KlqQBNlNvVj1EeO9sKc9xVmGmpUYqosiAIsCIEiBEdcLMtVNNdQKsBRNyLyDIMyTyM8r88JeKccrOQwYDUDGm7GA0ksZa58euOj4VN8jPxTp7FkydKnrPaMFTQCezW47+3fgEnqJHnjVXj+VRmYIhMSC01mPQ2VKW9jqBjxwu9neI1KK6r6gKgBbeGAiNXhseWK89Hu3ZR3SN52cdJxrw4Iq/j9kedLI3Kz132UalnKFaqXNNKb9mUaAGIUNIp04S2q1j6YZZPMUkq6FpdohsgU6CTa5XTYb7Hpim+xXFXy9LMU1I79UySD+FQY6+eLRl2CoCNTRP3LSFbqsdOeFz+ym/wBC+FKTSv4jHiZrVF7uX7FFJuJU+pYqxHkMU/P16hrJ2xYsKWgFjMKAwAHh53xaOIccBBQh5NMnUzBRJkC0m835YrPHWmtTYaYWmVlTYHU9jMXgj5Y83zZSXtFPERUY7HGSyoYxJMGQQNviPCN+eHFKhAEqCbCW3vaecfHFcy+bdCSoF/5+BwSnFX/8yCLG+pfq0dOWKebF9QSaSu1+/wDJYXFu8wHp+pj5YgoVlM3JhiBpnbr3B54S/wDECLt2KyZuyk35WM+GI39oGEjUbme7Tc3In8MbX3wNXZCPKiwqVIkIxBuDpa+N4rK8eIEA1YH7q/68ax2v0F830LG8Mp19k1rHQaZmd9dMfUkYWfsR1W1kHpocc9phh8cNK9R0UFrzazBjcT+R+GCchwE1kFUPQEyNLqA0gm14HjbF29tyie9C/LZCmkmpTWoCLay9Jlj8LLqS/UnAPEM1pJ7JTpudL6KvxZVPU3xZhwSsLJ2Z66XK+WxI+OF3FeC1FGp6ZhdyCG3jwB3/AK6hS2oZoA4ZWAhgqrLX0kHa0kbqfA8o64rj8VCVi6ag6sSulBYhpn3vph7Wr7iTK2IM25xcmLHlbFP4o51m50lecePh44TBHVmlR58JVlm/gWbM8UGeLNmBpNu0qhLABbaqamdVgNQvG04RLweotN6iMrIpgKSNV9yqmGYdbcxg3htc/s1YEzsBMHnffEeVyanUVVZQbFQQfc5EGesdYxeq1OXCf2X8lY5dcqE2WlqnZBSTfla8f74snsxwJA7mrPZoqvUnYSo7gvBe1/EoOeBtTqo1TBtzEgWB8QbC+G3CAoYawXW0pAEgIBJgi8gH+cRSWOT4/ceM4pkGa4atSqxVFUAyUDGFHiecG28n6h5TII7u5YooPdAueUbyY5eZGLTlnNJq50lhVQr7u2rz6eE4U5DLoqkOH1BoDC1jHJrbgXjmdsR8mcas9B5cbTr0rb9QH9oqIhZSGJYzIk7CIA2gi3jF8NuFZEvV1FRACryJsiyZm02G2w88S08qrlZO15k/h9do+eHuRGihRA0e4DCg/gWSZ3BO0chgyM6ZWPbTi5o0DSRyGqC82fRMGNgWv8AY64oGv3tCxqXSVMHcLqOoxEso2GxIxava/Ms2bU6QCoENB7wtEgysBtYtvJBwl43w80swVRSA2lgokxqAOkczBNvCMT1di0caati5GDQKi2VSO73ZNyCZnVcyxA2GJWyjUoex1DUQCCSs+8QPcAi0xb4YiaWvz35/G04ecPyJeiYphwWEP3yB4aVlTckSxm1sdqrcWUaM4RxT9mqrVH928LUE2IOzehM/Ec8W72x4CxRK3vtqg6VAAUCQd+Qm/O2KNTjsmVitgRc3ttb4Y9QoZwVOE5djp1LTBuYNigkdZmPPyw/UR8Hneby/Zgq5EnLkEALO/UcoP164X5DgVVoAsSdpNxeBaJ3GLkKyOSTpX7FB7x5Kq777G8818sT8IzdGjW7RaillMgwW292+m/TFal/8qyLp8uitV+DGhIqEqSSbqZ73xwHT4ZTPdHavE7QNzPIjHo/GONU812jlpimIdZXSQwkRb7tvXwwsp0ablRra3dMAnVaDP2o6fywkpvemCEIt7iLJ5OoNWik92LteL2kmxjEwFcxqETyZ/hbWMXnL8Oo6Qq0luInSSSesl2g87DGZngiKR3XgkXFJTf1/K+JSV8u/mUUEhX7McASuwDui85A38L4Ye1vsslIJ2TsRHeIi0kAHu9Z2w5yKGmJRXBI5I36YV8Z4xUDikykagDqYMGiYKjUPdPw3wr0qJPIlBWUPOcIhZZqh1ED3WMc4uSDbljql7PJypux8VVR5zY36YtWYpKfuTewgA8+egz8Md5TIWGikwHTSZ3M/d5nD0kPpXYX5b2OcROXIH7zeHjUA+WOc3wHSe8lK/ijbQBOmYgQL4frw+rH90/8A7ZH6Y5rh6dNfs2QkwAwYbsiyBqEyW38RjpzjCNjRhboqjcGM2p0I8j/pxmLqeFZj8FT/AAH/APtjMJ5k+z+n8hqPcR8bzKtSpAe/YtYCToERaLknFj9lK9IZSmOyNV2Lse5qsHInURpgWFj+eKZmcyjadVRmCHkJsFgCQvI4N4ZxptGigGPZIQTq0k6nLWBPUcsG+hNc2W3OorT9k9HsxrYolGSsNvqBH3Tym2AeMNTWk4CGQmqW7Obkx7p37u0dMVrNccdUqF2VWKxpcqzN3WIUDlckYXZ3izu40pWqpIDdwqpAJtcaWgmbyBfCpFLvYHzlX7XMcu+fpEfLCjidPWF0qxOmJ3AgsIEDyN/jfDLNV3l5lTJt0sD0HXEA9mqjme1JL/aLInSBEAf4h8MHw01HLKTMCi9eRL0B8rTKUnUsve5Bp2PPTI5jEVKqV1ife6dO6fDphimSOnvtZgGBAEkGD5kyPM4hr5gKjCmAp0mXbwFhA/n6b4pLLri13f2S+xTydE9hbw+mHZR3VMkyzaRYMTJ/q8YccKzYFVfEAnrdBHKPnitUWYH3djzk7x+7B36/XFh4DSnMAk3UICoXeVmBH8rY0ZJ3THwxaLEM+A1tzY2HQz+vW+I1cAMltWoEcx3T3thPPp54TZeqDUJglZInaCJEm9x+RmxGJXOioAWPPa3Qr5ify6YyK5Hpy0xX6DXKZlp7pRW2E3DDSSAZJsIjxn0DHL1K+hEZKcKNIIa5gQZEmIiAIHxnCM5iFYjTIMrNugAYTa46HfnhxlOLBx3tJNmiRzAJI5Nv1iSeeHlsZ1uVf2ooxWktBYEn8NgAIM+BJkQLdbq6vEw1QuAdIKgEgggAC4iNyOYO/ri7+0GSapTmkYqqJUiLixgHcTYjl8cedZzM1XcmrUaoVmC5JgDSCd+p2jlh8ckt2JO2qOeN5JUraFLDb8UDfffeLAWvE2w3y1ZVpDUXVhc2OkLA0+6wZZAm9oO+NZ/LKyU3qGCqhKgBEiBZyDuAZkHrzjAOczpe1QM0CEboYBVZJnQVvvMAi4uDmxtS0/MXHPVG/kAlgFJKyWEyZmWJjc+Xzx6lnKtWjkKVJmQgU1UEzqDa6RIjn0md8U72V9mu3qioSNCHXpF5abJP9bAc8Wz2mzZZdCgkgDa7XYAgL4AX8z0wje4zWxUa2aApTA71KD71yNJG/SR88B8IrWJFh3bTMb2n9cMqjjsGWoG1aUJLU9DxKBri/nYmY8sRZngNQJrpvSYbgLUkgdCCZ1AePLYGRjVDM8e6RkyY9b5J6OcK0nAO4g9buoI3HLDP2dzLB5DadR96PMk3aOeK7SNaHiIHdcGYuwGkgTIki0YZsCNBRgSU1EkIIIMALEyI8jyjGCU3ctuX9i2KMl6l/wCH8fqxepR5WKtNzzip44Pq8Vq6QT2RvNkc7An/AJnh9Mecf2pXAjkOipy8R6Y4XiNRTOiZmTpbp0Bj5YTVXR/oV1PsX3O+0FancrSK6S21XYCSP7yAeQvhJxji3aZtO7oZUCsASVJDGCpJmCCN+c4r2a4prjUgEbRqUC+/4TOxnEKcYTWjTsIALcptcmfDE5T2/ojmba2LnRzIlSwsSDy843w1yfFqOka6cmYkBb3gH3rb4oH9rnUCGZAF06RBk/iJiZiLW2xNS4x1LxIMWEQZ3074fzY8tj64o9IHEsv/AMs/5f8AXhbxjNUqhp9msKrgOIG4q0S3O/dBuDGKxQ43Ti71AfHSR9Bjs54aNQa3aswLDfvUSDblt/QxHNlVJJrkpjktWzLyeKZT/lH/AAr/AKsZikLxto3o/wD5P9OMxo1PvH8+ZPVDv9UAZfhmYt/c0rzMa29NhMY44fw4PXrLUZnKxJkrqJn3gD47YdrXAAk3IFgJJtyAv64XcLY/tdeO7IWZEkWXoY+eBK9jn0CM3wpEoVdCKv2b7KJ90898GU6ZYAiTYX5fH9JxriNNTRqzLHs3ibx3G2Gw9Bgerx5FVQvfbSLDYWG5/TBdLdhvciq8IV2rGo0aSPL+7U8xheeMBVphbns4JKwAT2cgQAWMr/PAeYzb1GcsRBINvdsqjbmbG98B5pHIBppKglWk6dhOkk3W028PQ9GLk/ZJ9bWx01Qw1pCqCeU7+cDwHzwKtCppeV2Jkwu0LeSZIPKJxLnK6oayqIUU0BWbWLyNtsC+zlVyteo5JIBVQYsRc+QuMWitKlH1+xOLU21YPSysMLyWsYFgRB/FcRzxKrkMe+FJ0yNQnuqBYxbAVHNCRAPIiwnl/XxxLw+og1t3dSuvZq5UhoOpgZWYFpjqeWNGaNVX5uPjkNaOYL0+zAEySTcGLd0gESAeXO3iTNl6BO8lt/SR0j1GF9TiZP2g0qxaSALRy2AGmxBAG3xxLm2JelUQnQ9oJMLJ7wjlDXgDltiTnpWy+JohHW6b+A1p8RqdnpAWRaGBNjHTcfHAvEAA12VGsNIYMptFlnbyg4IahqQMNJmGG42UxBkcwPpbCrjGeCtpqIrIVBEcrXIM7k8pn5YQpHnYe8J9o2QFao1Ae68mF8GJHrfn8cdZ/wBn6eYRjqIcyNakGdWmbbN57+OKm9RfxwpieoF5O026fXDPI8Rpqy6a9WSRb7rX5goR9D44X4DaHvsEtwZq6l5EMzC5PJ4mAvUYN4f7MqNXaFDsLC4joxuLRthPw/jNfStOmoIFyxm0kkg33vjKXGnqyrvJYQYEAciLG9o3PMdcXzSnkk3fBnxwWOKXdWWOtnlokJRKqdJAAAgbX3ER5dJxXc1m2KpdWh470cyQRJNiTB8/jjjI5sKlwRrJS34QBNjYgkAQZ267SZXMBgRBSWvpvJBkyDa4ESPSMJF0twzq6RzmCxp3n3VEBpU95TKibSSRbynlgZswGUgwCARAUmSARqkTBa+8cuuHdP2Rr1lKU0QlgqhiCpBmYaSYBAY/HrhbxD2YzOTYirSssEuhLLMSBO21yI/LFFkSiSa3MTN6UzBU3ksPSopH0w99lakZYMTLM4W9zABG3mJ9cV7LZRGRgKkaxbWCeYMTBBHiYwcqslJVXSyg3i+8CxWYNufxGMj3cq6v7I7FaLQ2bULJVDzhl+I28Pr5YymKLEakUXvFhv1B2gH+e+K2vEhyk2Hukm/MEX6RtzPU46XiSE2YT0IE/kdz0wm9DSm+hcm4HQan2veHcDkB5IkC1+eE+bydAKWAJggidJIEjw3357nAmUz7LSq6iANMTq5bgGbDf+WF756Q0GQVPPGjQng137WpfpaMfi8uSLio8DbivDacK6yKY7rNX7MS5AIC6GgWB33tgSjw7ooNrET4+YAi8nebTiPjmb1cPqA3+1B/yHB3EsyrLQlDaqkW3uYiY3BI9cX8TjjjlS71+xq8NKeWN10/k3l+GB2K3ECSQQb2t89/A4YJwzSU0tZVZIPMuytv1Gk8ueJ6Taqp94DQtrwCCNhsDEEkXM35Y6z+cSijVKjhVUTJm3wmZsNsefN1LY2RjtujXYt0H9fw4zEtOsjAMHkESO9yO3PG8L5synlx7CrK1AqiIuBy8Bv1wupZ0Jmax6hRbrpTARzx0gDuwBJnw+X9XwBk371Qqwu0m1wCAOZ6rvjnk1L2enU8+7qhtxTiDVEZNWkMpEDxB3/nAwKt948tp879PQb23xqABMjcSSevXxtsbm22+C8tRlQzWFyFNyb/AHug6J6mTYafDeFlne/BPNlWJamRADn/AF5c/wCK3hvJnqNqWqLQGAsZAHZVbAi0DpyuMB165LNPUx8L/PE2UckVAO8WdQo8TTf5Dn4DF8fsZpx6L+THhySyTd+n7MV08uXr1ARIYqPm04zNZH9no1mJjWzNAsFkXA/rfFsy+WFNY3PXqTufD+hil+1+c11Foja7NHmYnpf6DELbm/Xc3wxKO3cgp+zuYZA+lTawHvGLgRG/n4Y4fhNRFBIABuLNMkAc0sYAx6F200QYYErMGLW9eeA81k1OgREHYddLXwZZJTe46xRPOM2rgAge6ecQBc+vWMT5TPwhQ3RipgnZg1iPGBv5eOLjxPg4qKArNTPL94kiAdWENf2UcESwkmbmYjYSFvIx0ZbblIY0pLfYZ5DOEKyAbEGN9wTPhJX4icR5qoitLztEKJAg3sbD1xLSpDs9QUao93bvBSCs+owi4nxIB/8Ay0lATq1NNz3e6YMEHcxh1TO3sY9plJH2D1CQbAwDaY94XIPTGs/RpUydGXKMtrspCeomT5H4jCl+Ls1IKsKZDQBbdZI5xBiOhN7YY1qveWgzlwCDMKvvnvAC9vdIg8hOKY8TUkgTy3Fsa8N4r2dH+7QQogM06zFgBaGIvz6X5c53iupyqUhIAJhTYeN9PpytzNq/UouKjSUCgaQr1V0mNpXVI2HLkMQ0UbW19elZ1AswnztHP54byt2KpJostMBg5C3XYxAtF41SPrzwJpqUqikgOJlSDyOw849d7Yk4dwoaSKiqLg2Jv+fxJ5Ytb0e0gk6iQOcE/CJ+uMU8qhyWUU+Az2f4sT3dWmCGmSPxbH725keIwTkuOJVrhydiXDSAO9YCYKN3ABeNztY4Snh+pGhVb3lhmYRKsIB90dZI5YqfCeGvk8yjMpgCFWb3EHYwbSbbwcPGUdybiXHj2Sy9biJpqqpFNA2gKn2jEkHuiNRVlxzT9hKhVzRrg6ZOkhrgTtpkkx4Yr/DeMOj62bU22oiW2I3+Bkgnxxd+BcYFZKZpg0xqBOx1KpNgQSLkCbm3phHu7Zyh3KjxL2OzVATUy8gffQH/ALqf/wC0YW03BtrYEcnCv8No+ePZuKZlmTu2cRoMmZ5zy+NvLFcyvA8vmMxmdVEOq6E3OrXpLO1zvDoCZ+7hJNdBvItWUOrl3qSe0BEDVLkzBmBrIjyHzwGnDqlEPrUKIJ5LMix5TtuJHji3cY9k6SVxTomoNQACte7EAAAgHcjntPnhPnMlWytbsCe+o1W1CRyaCANupxzUqM2TFapgmacHKPMae1An+FvT54FyDa0VdbQppxeYOlibbAk8vAdMMDmlP95TRvErpJ/iEA8uuOv2eiR3QaRkbXjcSIg2DHljRl8Rr52/EdjjoG3s6ftGaR3qYEBQPvNGwGoxF8Os1llqIyOoZWEEHmMVjKZBkLFH7UFWESoYagRN4PP5YFr8UzFJSFZw2wDXEyO7LysxyBxLy1NWmjSs9NJq76luXJqLACB5/rjMU5farN/8sf8Att+TR8MaxLyZGnz4kSU+pLXkCBboPH1xxwvLldQAbUzd2VALae8dOo8pmTYTytLPLUdJhTqY89jEkEz/AOWnIm5NwOeGFCkKZ21MbE+7bko30oOg8Tckk78HgW8bnJ8K/TY8iWVKcYLdtpCvjfD+zpS5Go6SN43YELI7x6uYmDtZcSGp9mDyk35W3+uBeMOOwJ0FNWhiWDAltR1aJJleV4gLHiZsnVlKSm69oBB2kkfoPhjZ4bI44tX/AG+wPG4V5rx32+4uqVLtyM7HxAItytfFh4DwvSvaMO89/IECB6xOEPEaf2rkH3z9AFn1Ixc1IRFB30gesXx5Cm5ZJSfUXDjUMk0vQEzlci4vGwHNpIjxM2jzxzX9l6KVW1AO6hVdiPvgAsgvshgT1Bwq4xnO8iiPeG+16jfRfrhxmK8WAAHIAAfIYN7GuB3mKwCEAWiPnfC3O1Trpxvq8hdWFySAPW3yxmarnRJ2Lc/I/wAvjiHNV6bGCQwEcpiz+G+CuCy25BKZZbAm7zqBDCeoIEG+D+zYsJHKL3jy9cD0kVU+zsq3iDY77SScQcTqrAW7TBIZmvKzYAHSJ9MTnNxpVd9ikqk7RFxbMNTJHdizAwbSTINxzGK7nU11C2kEwJhZvLSPCTPjjpKgptUGjnI/dEm8zew5yOoxDncyUZWRgTAJA53Nzz3kY0xIyA8xIYwYsV6ATyFgY8/LE2SSojqWmxUGekrEDcWAFuXhOHOW4az3FPUL97SvVhEkeQ8ME/2O496E/wCpwPkMbfOXYho7i/MkLUeacyTcXPvH3r93EFHtdGhWAF7d0WPImCT/AL4cVcgGOouBPLSSduewwL2tMMQrO5QwYEXHI2gfHE5ZN/dQ8VtyE0s/AvNxIO/wtf54sMsFVk76NexOoC0AHY+UfqK43D94MA3I+pHS2HfCA1NAJ1Kb9QZAtjxfHycUpJ/Lua8KsdcOzysQC2q+7SCL2+vWOhOCq+ThIWTcETJIJI9ZHgcAUaNM6mTu1DztO9wbXFtzJ9Mdez+ZY1TSrgwBewve3hueVj0Bxlx5Ncqg+zr4/nKoo41yVg8LbvaZtyafusfvyFmORE35m+N5B3p6VUsiyW0yVBEggltydt4v12x6rQ4NlxHdVo21d7/u/oYj4nwijVXS1MIRIVkiR0MRBtyIxujNr3jnxsiqcM401PV2rzzGreACTffnyBnDngi9lSXtDD1Cah1iJaodR0uJAidMTNgMVrj3sG5dXo1Nem2hrSJNpm1jy54lq1a6CDroNa8dwEXkGdPwK77b4okq2Yrl3Q/y2ZD55XkHSs+8GnT7sGTquep2xXvaXOBuMI0gzTA38IPwx5/m6jmrpBddO4MgBtTEmJ6RcjBea4iTVovrkxDA8pZlAIm/dUeh9cWeMx5PaR6LlaVItpKoFbYQBbwFsOv/APP8vUEoWpk81Mj4c8ed8NzxXuQAFkgACBDkAAGQDbeJ6Ri3ex3tC3a9mSWWJJJJvpQ89tzt1FrSSohZvPf+GuYS9NlqjlBg/A2PpitDN1aLMp1LBOpTe8wZFyL7yBuOuPaaGckTiLPZWiyszom4YtABJGxJ5+RkHAeKD9BTxn+0FP3KH+Ff1xrF2bhWUBI7UD+MH5m59cZhNvUevUq1EhZjdjqJO5PifAWHQAAYxXDMAZjwtyMfTAyPgg58JTAIGlGNQ9SYgfL64+kzOsTjFdGeLiX/AJVJvqK/afMKadiL6dvN7Y4yQLU0VffZpXwjSS3kLepA54T5bIVqiGZmVbvcgUaReNiYxdPZjhPZDUxliB/CBso+p8Yx5CyqMNC53+tHpPG3PU/T6WHZTh60kUCLD/ck88QV3Eq0yBqPy/oYY5m4K9Qfh09dvjiu1KhajRUAyULGOQib+gZvJcY5FG3dHXB6CVKmphqIeZO2829Z+WHGep3MYU8FoHXq2UDbkTe/jhtmGtthGtzQnSEfFxAQTY3I8v8AfAIp3JFsG8apTVXeydep6bfdwBRzqKSGcCN9VgPU469qA4t2+wRw8wzzz0267i3wxrPtVUSADsBINoHgQNztiPKZntCwRxuveBkQDJFt/Q+GDMz2u1GAZJmywDHU7eE8tsFxvkrjirStfMruVyVVK3aEKDEw67wTPd52nnsN5xKuTqPUZSFljYKIBknYTA+NsWfi9dGTUzKWpw8rBBAALSI7skG09PLCmhXXUrKy90hhz0zcDxty3xczs5ynAK5UyyKqq2lO0aXJJuQp0xLc5OxjbAPsyoIamyMNyC17nTYsLyLg2vGHOc4jlVZYmDzBssxE2sLH9cVnhHFP/iKlRxCnUQdlu03+GGVtbC7IfZPItrHaqgSCCe0Fuhif6nwwDmeBp2+tKn2c6gBe5HeEnlJ8dgOWOszxKm7SrKQYi4n4TJwL/bAZtKn3bGx39cdbe/UPp0Cq1cU9wSeRk4J4BngS6FgV0qwFu6WLahbxE3wEiB7NfB3DUVBp57k9QPHkB8vW+PxMFkhRfFtIaVlZTqW4+Bt0/n/PEh9oxTCOU1C4bk0W2nnPI/HCvJcWL9r3GFNVJpllIDaRJKzyJ2/6fG01PLDOU+4QrROluZBg+Q/eFp5DHlY8OjOlJcPn5GmUrhsXTIcVSqmum2pfgQehG4OD1zvW/jjyJO2y1WU1JUEyI3F7MNmX/cYuPAfbBK5CMOzqx7pNm/6T+Rv549aUOxGMi0VKaA6y9vFrDrE2G2A6/HqKT9pPXSC3xtpPxxWfaB17UElbKNyOvSZwpq8SQcyfIfmf0xLaB0si6jb2jalmaf2dAJUAYhlF9zGldQiYmAd7RzxTq3DJCXJqLY7iYNhpYmDJvht/xMUEIALRfvcyfLc4EPFq9U90ux8LDoJiPnivn/6mbZk2VoOJLDs5t9oQv32YwCZNjyBnB/D+JU8u7Nq1zsFB6C2poPL8JwKvsrmTdgFBPLvHzgG/ocADhTSw30kjleCRNz4bb3GD5k30SDpfJZs7/wCIVWqvZIixaBBdjBBHrIBsMQ/2dxDMRrDovI1W0D0X3v8ALgfguXelUVw2kCbA3PlCwLTtO+LXV4s1S6nQ20MRHLaxB8rEzsJwrjfLsNMrx9hqvOvTn/pf9Mbw2pGoVBJgkCRe3hvjMDyo9h7K82ZCATzIUeJP9T5A46rLrUoL6rfMW3H1xVDnmq5kTYKxVR0g3PmYxa8op7RALmZPgOZPW/Lnj6CWdShN9DyVh0yiMuE5NixZ1AVQFAtczN7kRhscyFsPkMQU8uq7fHUx336xPhiWFkDYbny5D1P548dnoMFp5hi1WbAEb8l0A/qfXCWgYoaySAFVBy3At8I+Jwzz+ZAaqPxaZv8AdCmfjEYHyC0USoSV1vSbSd5JpDswo2Hec3EYnVgjyH8Ky5WiniJ+Jn6YkrG4XUAWMCefpInB+VyTNCKJheZAAAgSZx5n7Z+0hNYogKinqQONyw97SZiAwiR4nmMPihqdMebrgsvFeENXrEBtIFifCBKgyJIJ8QOk4gPsjTTQSzmGAG3Q7ERG2OqNAUKepRXq9oNJLVGbQCPfgEREeO+2AW4jUeC4Zm/CEfltbYEjmYnxw9Ug6nwNKGQo0WMEd4xvfwBPn164DZ6vekcgNwL2Bg+P5nGDh9dtqZA6sQvLoAT9MWOhnKaAB3VbMDLdYO2+EulZzKo3DqjAXABUqbzufO4/rliH/h8KsammNPvNEdInbww1znE6UyCTbkP1/wBsB1OMDks+f6YR54rliyaAzwGnABEAXsTfzG2I87w9QpAE9ekcxHjt64kqcQJ6DAdTPXiST0G/wwn+T/qmLaB8nRKF1CnSSSGIEiZMKTc7wfntjnsdAQktIgEwDAiCDcHfY3tghtZ2UjxYx/P5YzNpIcjYKIvPMb2H9HA/yJTduiuJLg1T4ii7SxHP3R8N8MeG8dpM4WsgZTYgDVYgggqd5BNxBviv0Auq6qfOfpMYN/tEiwOnwW30icLKbT2sEk4yZ6DxH9mXL9iatgDoLHUVnkLXXwM4rXC+LU8t7ve7umFBAmbMZ+9ESYv6DC3K8HzFWCtIhWuGchQZ2IkyR5A4a5X2Ic3qVQPBFn/M0D5HCPU3bHuT4RDxT2lNUiaad3Ym5+PTw2wqPE2NlNjuEED10/ni10PZehTN07QjftDq+Vl+WDWoKVZSAUOywAFgCwjxEzvfD6O7FcG+WUejQdxIgA8yfyGCafDB95ifK36nG88RRY00Pd5TvcTHjjrLZYuoYsAJIEg3jeMFqEN2FYzqjwAhzciYIUqJAN1u3IiO9B/LB3ZUqWWatqYNCkaolYaxHhfcWxEc1W+zQstSmkwGBDKIsEfSStzNzBgCCJndWiGTRPdGwKqw+fziJ+WG/wAjFGtwrFLsO62ZFPMdo9UBGXSivMEzJIvAMCxAJvudiVSpUqtMs5VTLHV7pgszfe94BTNxMA4qR4QKgh30x97RJPoGAgAxBPT11W4TQB7+ackARCU1gCd5ruWHOSLWiJwVmxvqO4ul3G/A6RrVXT3ClzAuRMTBIYT1gjxOG+bp0cupao7EwdMkQSBsdIEQYmTHjitcPztDLjVTqvC2P2ilLx3WUUmAE85F5vthjX9o6far20IrAw2lmEEfiuHUkD8WJ6k3sn+gzVs2vtC0f3YHgFqR6W2xmCv7Dy5uEUg3EEx6RyxmKbC0jzvI/wDzH8bfU4v3stRB1uRLF2UnwVoUeQH5nc41jMbJe58zK/e+Q8IwL2hGqPxH5bYzGYiziv8AHqpHbGbhUA8tJP1xoVC3ZT0X6Ux9AMZjMIgR9789QStxet2uYp9o5QZjSASfdZqsrO+mwttbCrjbE9gh913bUP4lmPwybmIk3OMxmPSgl5F/8l+xFt+bXp9z0Dgjk0KRO+kYWe0ecdTAMBSGFhYjY/M4zGY87K6i6Lvgr9bO1H952PmT9MQTjMZjy22+SaOXbAWarECxxmMxXEk2cw3JZVWQMRJ8SfptiWYECw8LYzGYlJvU16hInwHXc6o/dONYzFcXJfH7xDw1A+YpK1w1RQR1BYA/I4sHtzk0p1kWmiovZkwoAEy97b7YzGY1y5QM3HzRdOD0gMvRgD+6T/sXE/FapSkWWxjz+uMxmEXJo6CDhmcdyS7E7fU4Oqb4zGYcXqUnj4+2PhEf4cF8GqE0QDyJ+cTjMZjP4r/1/Mpj946zdUgEjox+Atjh65hr7Fh/kUj5k41jMZIJUikmR9uxYAn7zn1CCPhqPxxxVoK9F3YDUKQcEWhvtZIAsJgWFj64zGY9jGko7GbJyhZm0C0ldbNcSOkL6YM4HVP7RQS2mtZ1gQfe2H3dhdYxmMwyJy6/FfcvtHKqqhQoAAAA6ACwxmMxmMpY/9k="/>
          <p:cNvSpPr>
            <a:spLocks noChangeAspect="1" noChangeArrowheads="1"/>
          </p:cNvSpPr>
          <p:nvPr/>
        </p:nvSpPr>
        <p:spPr bwMode="auto">
          <a:xfrm>
            <a:off x="168275" y="-182563"/>
            <a:ext cx="304800" cy="304801"/>
          </a:xfrm>
          <a:prstGeom prst="rect">
            <a:avLst/>
          </a:prstGeom>
          <a:noFill/>
          <a:ln w="9525">
            <a:no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85800" y="228600"/>
            <a:ext cx="7772400" cy="1143000"/>
          </a:xfrm>
        </p:spPr>
        <p:txBody>
          <a:bodyPr>
            <a:normAutofit fontScale="90000"/>
          </a:bodyPr>
          <a:lstStyle/>
          <a:p>
            <a:pPr eaLnBrk="1" fontAlgn="auto" hangingPunct="1">
              <a:spcAft>
                <a:spcPts val="0"/>
              </a:spcAft>
              <a:defRPr/>
            </a:pPr>
            <a:r>
              <a:rPr lang="en-US" dirty="0" smtClean="0"/>
              <a:t/>
            </a:r>
            <a:br>
              <a:rPr lang="en-US" dirty="0" smtClean="0"/>
            </a:br>
            <a:r>
              <a:rPr lang="en-US" dirty="0" smtClean="0"/>
              <a:t>2</a:t>
            </a:r>
            <a:br>
              <a:rPr lang="en-US" dirty="0" smtClean="0"/>
            </a:br>
            <a:r>
              <a:rPr lang="en-US" dirty="0" smtClean="0"/>
              <a:t>Handling </a:t>
            </a:r>
            <a:r>
              <a:rPr lang="en-US" dirty="0"/>
              <a:t>scientific terms</a:t>
            </a:r>
          </a:p>
        </p:txBody>
      </p:sp>
      <p:sp>
        <p:nvSpPr>
          <p:cNvPr id="20483" name="Rectangle 3"/>
          <p:cNvSpPr>
            <a:spLocks noGrp="1" noChangeArrowheads="1"/>
          </p:cNvSpPr>
          <p:nvPr>
            <p:ph type="subTitle" idx="1"/>
          </p:nvPr>
        </p:nvSpPr>
        <p:spPr>
          <a:xfrm>
            <a:off x="642910" y="2286000"/>
            <a:ext cx="8196290" cy="3000388"/>
          </a:xfrm>
        </p:spPr>
        <p:txBody>
          <a:bodyPr>
            <a:normAutofit fontScale="77500" lnSpcReduction="20000"/>
          </a:bodyPr>
          <a:lstStyle/>
          <a:p>
            <a:pPr marR="0" algn="l" eaLnBrk="1" hangingPunct="1"/>
            <a:r>
              <a:rPr lang="en-US" sz="2800" b="1" dirty="0" smtClean="0">
                <a:solidFill>
                  <a:schemeClr val="tx1"/>
                </a:solidFill>
              </a:rPr>
              <a:t>1.</a:t>
            </a:r>
            <a:r>
              <a:rPr lang="en-US" sz="2800" b="1" dirty="0" smtClean="0">
                <a:solidFill>
                  <a:schemeClr val="tx1"/>
                </a:solidFill>
                <a:latin typeface="Arial" pitchFamily="34" charset="0"/>
              </a:rPr>
              <a:t>Stylistic FOG of scientific terms </a:t>
            </a:r>
          </a:p>
          <a:p>
            <a:pPr marR="0" algn="l" eaLnBrk="1" hangingPunct="1"/>
            <a:r>
              <a:rPr lang="en-US" sz="2800" b="1" dirty="0" smtClean="0">
                <a:solidFill>
                  <a:schemeClr val="tx1"/>
                </a:solidFill>
                <a:latin typeface="Arial" pitchFamily="34" charset="0"/>
              </a:rPr>
              <a:t>Latin , Greek , German.</a:t>
            </a:r>
          </a:p>
          <a:p>
            <a:pPr marR="0" algn="l" eaLnBrk="1" hangingPunct="1"/>
            <a:endParaRPr lang="en-US" sz="2800" b="1" dirty="0" smtClean="0">
              <a:solidFill>
                <a:schemeClr val="tx1"/>
              </a:solidFill>
              <a:latin typeface="Arial" pitchFamily="34" charset="0"/>
            </a:endParaRPr>
          </a:p>
          <a:p>
            <a:pPr marR="0" algn="l" eaLnBrk="1" hangingPunct="1"/>
            <a:r>
              <a:rPr lang="en-US" sz="2800" b="1" dirty="0" smtClean="0">
                <a:solidFill>
                  <a:schemeClr val="tx1"/>
                </a:solidFill>
                <a:latin typeface="Arial" pitchFamily="34" charset="0"/>
              </a:rPr>
              <a:t>2.Reading is increasingly difficult as the fog index rises.</a:t>
            </a:r>
          </a:p>
          <a:p>
            <a:pPr marR="0" algn="l" eaLnBrk="1" hangingPunct="1"/>
            <a:endParaRPr lang="en-US" sz="2800" b="1" dirty="0" smtClean="0">
              <a:solidFill>
                <a:schemeClr val="tx1"/>
              </a:solidFill>
              <a:latin typeface="Arial" pitchFamily="34" charset="0"/>
            </a:endParaRPr>
          </a:p>
          <a:p>
            <a:pPr marR="0" algn="l" eaLnBrk="1" hangingPunct="1"/>
            <a:r>
              <a:rPr lang="en-US" sz="2800" b="1" dirty="0" smtClean="0">
                <a:solidFill>
                  <a:schemeClr val="tx1"/>
                </a:solidFill>
                <a:latin typeface="Arial" pitchFamily="34" charset="0"/>
              </a:rPr>
              <a:t>3.Minimum use of complicated sentences.</a:t>
            </a:r>
          </a:p>
          <a:p>
            <a:pPr marR="0" algn="l" eaLnBrk="1" hangingPunct="1"/>
            <a:endParaRPr lang="en-US" sz="2800" b="1" dirty="0" smtClean="0">
              <a:solidFill>
                <a:schemeClr val="tx1"/>
              </a:solidFill>
              <a:latin typeface="Arial" pitchFamily="34" charset="0"/>
            </a:endParaRPr>
          </a:p>
          <a:p>
            <a:pPr marR="0" algn="l" eaLnBrk="1" hangingPunct="1"/>
            <a:r>
              <a:rPr lang="en-US" sz="2800" b="1" dirty="0" smtClean="0">
                <a:solidFill>
                  <a:schemeClr val="tx1"/>
                </a:solidFill>
                <a:latin typeface="Arial" pitchFamily="34" charset="0"/>
              </a:rPr>
              <a:t>4.For a new term or definition , explanation should follow.</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762000"/>
            <a:ext cx="7772400" cy="1143000"/>
          </a:xfrm>
        </p:spPr>
        <p:txBody>
          <a:bodyPr>
            <a:normAutofit fontScale="90000"/>
          </a:bodyPr>
          <a:lstStyle/>
          <a:p>
            <a:pPr eaLnBrk="1" fontAlgn="auto" hangingPunct="1">
              <a:spcAft>
                <a:spcPts val="0"/>
              </a:spcAft>
              <a:defRPr/>
            </a:pPr>
            <a:r>
              <a:rPr lang="en-US" dirty="0" smtClean="0"/>
              <a:t>3</a:t>
            </a:r>
            <a:br>
              <a:rPr lang="en-US" dirty="0" smtClean="0"/>
            </a:br>
            <a:r>
              <a:rPr lang="en-US" dirty="0" smtClean="0"/>
              <a:t>Many </a:t>
            </a:r>
            <a:r>
              <a:rPr lang="en-US" dirty="0"/>
              <a:t>scientists write badly !</a:t>
            </a:r>
          </a:p>
        </p:txBody>
      </p:sp>
      <p:sp>
        <p:nvSpPr>
          <p:cNvPr id="32771" name="Rectangle 3"/>
          <p:cNvSpPr>
            <a:spLocks noGrp="1" noChangeArrowheads="1"/>
          </p:cNvSpPr>
          <p:nvPr>
            <p:ph type="subTitle" idx="1"/>
          </p:nvPr>
        </p:nvSpPr>
        <p:spPr>
          <a:xfrm>
            <a:off x="1214414" y="2438400"/>
            <a:ext cx="6862786" cy="2419360"/>
          </a:xfrm>
        </p:spPr>
        <p:txBody>
          <a:bodyPr>
            <a:normAutofit fontScale="77500" lnSpcReduction="20000"/>
          </a:bodyPr>
          <a:lstStyle/>
          <a:p>
            <a:pPr marR="0" algn="l" eaLnBrk="1" hangingPunct="1"/>
            <a:r>
              <a:rPr lang="en-US" sz="2800" b="1" dirty="0" smtClean="0">
                <a:solidFill>
                  <a:schemeClr val="tx1"/>
                </a:solidFill>
                <a:latin typeface="Arial" pitchFamily="34" charset="0"/>
              </a:rPr>
              <a:t>1.Do they know too much of science.?</a:t>
            </a:r>
          </a:p>
          <a:p>
            <a:pPr marR="0" algn="l" eaLnBrk="1" hangingPunct="1"/>
            <a:endParaRPr lang="en-US" sz="2800" b="1" dirty="0" smtClean="0">
              <a:solidFill>
                <a:schemeClr val="tx1"/>
              </a:solidFill>
              <a:latin typeface="Arial" pitchFamily="34" charset="0"/>
            </a:endParaRPr>
          </a:p>
          <a:p>
            <a:pPr marR="0" algn="l" eaLnBrk="1" hangingPunct="1"/>
            <a:r>
              <a:rPr lang="en-US" sz="2800" b="1" dirty="0" smtClean="0">
                <a:solidFill>
                  <a:schemeClr val="tx1"/>
                </a:solidFill>
                <a:latin typeface="Arial" pitchFamily="34" charset="0"/>
              </a:rPr>
              <a:t>2.Do they know too many technical words.?</a:t>
            </a:r>
          </a:p>
          <a:p>
            <a:pPr marR="0" algn="l" eaLnBrk="1" hangingPunct="1"/>
            <a:endParaRPr lang="en-US" sz="2800" b="1" dirty="0" smtClean="0">
              <a:solidFill>
                <a:schemeClr val="tx1"/>
              </a:solidFill>
              <a:latin typeface="Arial" pitchFamily="34" charset="0"/>
            </a:endParaRPr>
          </a:p>
          <a:p>
            <a:pPr marR="0" algn="l" eaLnBrk="1" hangingPunct="1"/>
            <a:r>
              <a:rPr lang="en-US" sz="2800" b="1" dirty="0" smtClean="0">
                <a:solidFill>
                  <a:schemeClr val="tx1"/>
                </a:solidFill>
                <a:latin typeface="Arial" pitchFamily="34" charset="0"/>
              </a:rPr>
              <a:t>3. Have they never been trained to write simply ?</a:t>
            </a:r>
          </a:p>
          <a:p>
            <a:pPr marR="0" algn="l" eaLnBrk="1" hangingPunct="1"/>
            <a:r>
              <a:rPr lang="en-US" sz="2800" b="1" dirty="0" smtClean="0">
                <a:solidFill>
                  <a:schemeClr val="tx1"/>
                </a:solidFill>
                <a:latin typeface="Arial" pitchFamily="34" charset="0"/>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362200" y="428612"/>
            <a:ext cx="3352800" cy="1143000"/>
          </a:xfrm>
        </p:spPr>
        <p:txBody>
          <a:bodyPr>
            <a:normAutofit fontScale="90000"/>
          </a:bodyPr>
          <a:lstStyle/>
          <a:p>
            <a:pPr eaLnBrk="1" fontAlgn="auto" hangingPunct="1">
              <a:spcAft>
                <a:spcPts val="0"/>
              </a:spcAft>
              <a:defRPr/>
            </a:pPr>
            <a:r>
              <a:rPr lang="en-US" dirty="0" smtClean="0"/>
              <a:t>4</a:t>
            </a:r>
            <a:br>
              <a:rPr lang="en-US" dirty="0" smtClean="0"/>
            </a:br>
            <a:r>
              <a:rPr lang="en-US" dirty="0" smtClean="0"/>
              <a:t>AN </a:t>
            </a:r>
            <a:r>
              <a:rPr lang="en-US" dirty="0"/>
              <a:t>ART !</a:t>
            </a:r>
          </a:p>
        </p:txBody>
      </p:sp>
      <p:sp>
        <p:nvSpPr>
          <p:cNvPr id="33795" name="Rectangle 3"/>
          <p:cNvSpPr>
            <a:spLocks noGrp="1" noChangeArrowheads="1"/>
          </p:cNvSpPr>
          <p:nvPr>
            <p:ph type="subTitle" idx="1"/>
          </p:nvPr>
        </p:nvSpPr>
        <p:spPr>
          <a:xfrm>
            <a:off x="928662" y="2324104"/>
            <a:ext cx="6843738" cy="2819408"/>
          </a:xfrm>
        </p:spPr>
        <p:txBody>
          <a:bodyPr>
            <a:normAutofit fontScale="85000" lnSpcReduction="10000"/>
          </a:bodyPr>
          <a:lstStyle/>
          <a:p>
            <a:pPr marL="609600" marR="0" indent="-609600" algn="l" eaLnBrk="1" hangingPunct="1"/>
            <a:r>
              <a:rPr lang="en-US" sz="2800" b="1" dirty="0" smtClean="0">
                <a:solidFill>
                  <a:schemeClr val="tx1"/>
                </a:solidFill>
                <a:latin typeface="Arial" pitchFamily="34" charset="0"/>
              </a:rPr>
              <a:t>1.	Writing simply and clearly. </a:t>
            </a:r>
          </a:p>
          <a:p>
            <a:pPr marL="609600" marR="0" indent="-609600" algn="l" eaLnBrk="1" hangingPunct="1"/>
            <a:r>
              <a:rPr lang="en-US" sz="2800" b="1" dirty="0" smtClean="0">
                <a:solidFill>
                  <a:schemeClr val="tx1"/>
                </a:solidFill>
                <a:latin typeface="Arial" pitchFamily="34" charset="0"/>
              </a:rPr>
              <a:t>	Requires practice and intelligent thought.</a:t>
            </a:r>
          </a:p>
          <a:p>
            <a:pPr marL="609600" marR="0" indent="-609600" algn="l" eaLnBrk="1" hangingPunct="1"/>
            <a:endParaRPr lang="en-US" sz="2800" b="1" dirty="0" smtClean="0">
              <a:solidFill>
                <a:schemeClr val="tx1"/>
              </a:solidFill>
              <a:latin typeface="Arial" pitchFamily="34" charset="0"/>
            </a:endParaRPr>
          </a:p>
          <a:p>
            <a:pPr marL="609600" marR="0" indent="-609600" algn="l" eaLnBrk="1" hangingPunct="1"/>
            <a:r>
              <a:rPr lang="en-US" sz="2800" b="1" dirty="0" smtClean="0">
                <a:solidFill>
                  <a:schemeClr val="tx1"/>
                </a:solidFill>
                <a:latin typeface="Arial" pitchFamily="34" charset="0"/>
              </a:rPr>
              <a:t>2.	Thorough understanding of basic principles of science. </a:t>
            </a:r>
          </a:p>
          <a:p>
            <a:pPr marL="609600" marR="0" indent="-609600" algn="l" eaLnBrk="1" hangingPunct="1">
              <a:buFontTx/>
              <a:buAutoNum type="arabicPeriod"/>
            </a:pPr>
            <a:endParaRPr lang="en-US" sz="2800" b="1" dirty="0" smtClean="0">
              <a:solidFill>
                <a:schemeClr val="tx1"/>
              </a:solidFill>
              <a:latin typeface="Arial" pitchFamily="34" charset="0"/>
            </a:endParaRPr>
          </a:p>
          <a:p>
            <a:pPr marL="609600" marR="0" indent="-609600" algn="l" eaLnBrk="1" hangingPunct="1"/>
            <a:r>
              <a:rPr lang="en-US" sz="2800" b="1" dirty="0" smtClean="0">
                <a:solidFill>
                  <a:schemeClr val="tx1"/>
                </a:solidFill>
                <a:latin typeface="Arial" pitchFamily="34" charset="0"/>
              </a:rPr>
              <a:t>3.	Requires special study in limited area.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
            <a:ext cx="7772400" cy="1143000"/>
          </a:xfrm>
        </p:spPr>
        <p:txBody>
          <a:bodyPr>
            <a:normAutofit fontScale="90000"/>
          </a:bodyPr>
          <a:lstStyle/>
          <a:p>
            <a:pPr eaLnBrk="1" fontAlgn="auto" hangingPunct="1">
              <a:spcAft>
                <a:spcPts val="0"/>
              </a:spcAft>
              <a:defRPr/>
            </a:pPr>
            <a:r>
              <a:rPr lang="en-US" dirty="0" smtClean="0"/>
              <a:t>5</a:t>
            </a:r>
            <a:br>
              <a:rPr lang="en-US" dirty="0" smtClean="0"/>
            </a:br>
            <a:r>
              <a:rPr lang="en-US" dirty="0" smtClean="0"/>
              <a:t>Borrowing </a:t>
            </a:r>
            <a:r>
              <a:rPr lang="en-US" dirty="0"/>
              <a:t>scientific brain</a:t>
            </a:r>
          </a:p>
        </p:txBody>
      </p:sp>
      <p:sp>
        <p:nvSpPr>
          <p:cNvPr id="34819" name="Rectangle 3"/>
          <p:cNvSpPr>
            <a:spLocks noGrp="1" noChangeArrowheads="1"/>
          </p:cNvSpPr>
          <p:nvPr>
            <p:ph type="subTitle" idx="1"/>
          </p:nvPr>
        </p:nvSpPr>
        <p:spPr>
          <a:xfrm>
            <a:off x="609600" y="1752600"/>
            <a:ext cx="8077200" cy="1981200"/>
          </a:xfrm>
        </p:spPr>
        <p:txBody>
          <a:bodyPr>
            <a:normAutofit fontScale="92500" lnSpcReduction="20000"/>
          </a:bodyPr>
          <a:lstStyle/>
          <a:p>
            <a:pPr marL="609600" marR="0" indent="-609600" algn="l" eaLnBrk="1" hangingPunct="1"/>
            <a:r>
              <a:rPr lang="en-US" sz="3200" dirty="0" smtClean="0">
                <a:solidFill>
                  <a:schemeClr val="tx1"/>
                </a:solidFill>
                <a:latin typeface="Arial" pitchFamily="34" charset="0"/>
              </a:rPr>
              <a:t>1.	Skill of interviewing a qualified expert.</a:t>
            </a:r>
          </a:p>
          <a:p>
            <a:pPr marL="609600" marR="0" indent="-609600" algn="l" eaLnBrk="1" hangingPunct="1"/>
            <a:r>
              <a:rPr lang="en-US" sz="3200" dirty="0" smtClean="0">
                <a:solidFill>
                  <a:schemeClr val="tx1"/>
                </a:solidFill>
                <a:latin typeface="Arial" pitchFamily="34" charset="0"/>
              </a:rPr>
              <a:t>	Requires advanced reading and study.</a:t>
            </a:r>
          </a:p>
          <a:p>
            <a:pPr marL="609600" marR="0" indent="-609600" algn="l" eaLnBrk="1" hangingPunct="1"/>
            <a:r>
              <a:rPr lang="en-US" sz="3200" dirty="0" smtClean="0">
                <a:solidFill>
                  <a:schemeClr val="tx1"/>
                </a:solidFill>
                <a:latin typeface="Arial" pitchFamily="34" charset="0"/>
              </a:rPr>
              <a:t>2.	2</a:t>
            </a:r>
            <a:r>
              <a:rPr lang="en-US" sz="3200" baseline="30000" dirty="0" smtClean="0">
                <a:solidFill>
                  <a:schemeClr val="tx1"/>
                </a:solidFill>
                <a:latin typeface="Arial" pitchFamily="34" charset="0"/>
              </a:rPr>
              <a:t>nd</a:t>
            </a:r>
            <a:r>
              <a:rPr lang="en-US" sz="3200" dirty="0" smtClean="0">
                <a:solidFill>
                  <a:schemeClr val="tx1"/>
                </a:solidFill>
                <a:latin typeface="Arial" pitchFamily="34" charset="0"/>
              </a:rPr>
              <a:t>  and 3</a:t>
            </a:r>
            <a:r>
              <a:rPr lang="en-US" sz="3200" baseline="30000" dirty="0" smtClean="0">
                <a:solidFill>
                  <a:schemeClr val="tx1"/>
                </a:solidFill>
                <a:latin typeface="Arial" pitchFamily="34" charset="0"/>
              </a:rPr>
              <a:t>rd</a:t>
            </a:r>
            <a:r>
              <a:rPr lang="en-US" sz="3200" dirty="0" smtClean="0">
                <a:solidFill>
                  <a:schemeClr val="tx1"/>
                </a:solidFill>
                <a:latin typeface="Arial" pitchFamily="34" charset="0"/>
              </a:rPr>
              <a:t>  call back is necessary.</a:t>
            </a:r>
          </a:p>
          <a:p>
            <a:pPr marL="609600" marR="0" indent="-609600" algn="l" eaLnBrk="1" hangingPunct="1"/>
            <a:r>
              <a:rPr lang="en-US" sz="3200" dirty="0" smtClean="0">
                <a:solidFill>
                  <a:schemeClr val="tx1"/>
                </a:solidFill>
                <a:latin typeface="Arial" pitchFamily="34" charset="0"/>
              </a:rPr>
              <a:t>3.	Take interviewee’s word and finalize.</a:t>
            </a:r>
          </a:p>
        </p:txBody>
      </p:sp>
      <p:pic>
        <p:nvPicPr>
          <p:cNvPr id="6" name="Picture 7" descr="http://www.equalityanddiversity.co.uk/images/interview.gif"/>
          <p:cNvPicPr>
            <a:picLocks noChangeAspect="1" noChangeArrowheads="1"/>
          </p:cNvPicPr>
          <p:nvPr/>
        </p:nvPicPr>
        <p:blipFill>
          <a:blip r:embed="rId2"/>
          <a:srcRect/>
          <a:stretch>
            <a:fillRect/>
          </a:stretch>
        </p:blipFill>
        <p:spPr bwMode="auto">
          <a:xfrm>
            <a:off x="5257800" y="4103688"/>
            <a:ext cx="3608388" cy="2484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514376" y="357174"/>
            <a:ext cx="7772400" cy="1143000"/>
          </a:xfrm>
        </p:spPr>
        <p:txBody>
          <a:bodyPr>
            <a:normAutofit fontScale="90000"/>
          </a:bodyPr>
          <a:lstStyle/>
          <a:p>
            <a:pPr eaLnBrk="1" fontAlgn="auto" hangingPunct="1">
              <a:spcAft>
                <a:spcPts val="0"/>
              </a:spcAft>
              <a:defRPr/>
            </a:pPr>
            <a:r>
              <a:rPr lang="en-US" sz="4000" dirty="0" smtClean="0"/>
              <a:t>6</a:t>
            </a:r>
            <a:br>
              <a:rPr lang="en-US" sz="4000" dirty="0" smtClean="0"/>
            </a:br>
            <a:r>
              <a:rPr lang="en-US" sz="4000" dirty="0" smtClean="0"/>
              <a:t>Simplification </a:t>
            </a:r>
            <a:r>
              <a:rPr lang="en-US" sz="4000" dirty="0"/>
              <a:t>and specialization</a:t>
            </a:r>
          </a:p>
        </p:txBody>
      </p:sp>
      <p:sp>
        <p:nvSpPr>
          <p:cNvPr id="35843" name="Rectangle 3"/>
          <p:cNvSpPr>
            <a:spLocks noGrp="1" noChangeArrowheads="1"/>
          </p:cNvSpPr>
          <p:nvPr>
            <p:ph type="subTitle" idx="1"/>
          </p:nvPr>
        </p:nvSpPr>
        <p:spPr>
          <a:xfrm>
            <a:off x="928662" y="1981200"/>
            <a:ext cx="6843738" cy="2947998"/>
          </a:xfrm>
        </p:spPr>
        <p:txBody>
          <a:bodyPr>
            <a:normAutofit fontScale="92500" lnSpcReduction="10000"/>
          </a:bodyPr>
          <a:lstStyle/>
          <a:p>
            <a:pPr marL="609600" marR="0" indent="-609600" algn="l" eaLnBrk="1" hangingPunct="1">
              <a:buFontTx/>
              <a:buAutoNum type="arabicPeriod"/>
            </a:pPr>
            <a:r>
              <a:rPr lang="en-US" sz="2400" b="1" dirty="0" smtClean="0">
                <a:solidFill>
                  <a:schemeClr val="tx1"/>
                </a:solidFill>
                <a:latin typeface="Arial" pitchFamily="34" charset="0"/>
              </a:rPr>
              <a:t>Language of man in street.</a:t>
            </a:r>
          </a:p>
          <a:p>
            <a:pPr marL="609600" marR="0" indent="-609600" algn="l" eaLnBrk="1" hangingPunct="1">
              <a:buFontTx/>
              <a:buAutoNum type="arabicPeriod"/>
            </a:pPr>
            <a:r>
              <a:rPr lang="en-US" sz="2400" b="1" dirty="0" smtClean="0">
                <a:solidFill>
                  <a:schemeClr val="tx1"/>
                </a:solidFill>
                <a:latin typeface="Arial" pitchFamily="34" charset="0"/>
              </a:rPr>
              <a:t>Limited range of vocabulary.</a:t>
            </a:r>
          </a:p>
          <a:p>
            <a:pPr marL="609600" marR="0" indent="-609600" algn="l" eaLnBrk="1" hangingPunct="1">
              <a:buFontTx/>
              <a:buAutoNum type="arabicPeriod"/>
            </a:pPr>
            <a:r>
              <a:rPr lang="en-US" sz="2400" b="1" dirty="0" smtClean="0">
                <a:solidFill>
                  <a:schemeClr val="tx1"/>
                </a:solidFill>
                <a:latin typeface="Arial" pitchFamily="34" charset="0"/>
              </a:rPr>
              <a:t>Must understand style , vocabulary , space and time.</a:t>
            </a:r>
          </a:p>
          <a:p>
            <a:pPr marL="609600" marR="0" indent="-609600" algn="l" eaLnBrk="1" hangingPunct="1">
              <a:buFontTx/>
              <a:buAutoNum type="arabicPeriod"/>
            </a:pPr>
            <a:r>
              <a:rPr lang="en-US" sz="2400" b="1" dirty="0" smtClean="0">
                <a:solidFill>
                  <a:schemeClr val="tx1"/>
                </a:solidFill>
                <a:latin typeface="Arial" pitchFamily="34" charset="0"/>
              </a:rPr>
              <a:t>Must specialize in one field or fields closely allied.</a:t>
            </a:r>
          </a:p>
          <a:p>
            <a:pPr marL="609600" marR="0" indent="-609600" algn="l" eaLnBrk="1" hangingPunct="1">
              <a:buFontTx/>
              <a:buAutoNum type="arabicPeriod"/>
            </a:pPr>
            <a:r>
              <a:rPr lang="en-US" sz="2400" b="1" dirty="0" smtClean="0">
                <a:solidFill>
                  <a:schemeClr val="tx1"/>
                </a:solidFill>
                <a:latin typeface="Arial" pitchFamily="34" charset="0"/>
              </a:rPr>
              <a:t>Self directed plan for increased mastery of simplification and humanization </a:t>
            </a:r>
          </a:p>
          <a:p>
            <a:pPr marL="609600" marR="0" indent="-609600" algn="l" eaLnBrk="1" hangingPunct="1">
              <a:buFontTx/>
              <a:buAutoNum type="arabicPeriod"/>
            </a:pPr>
            <a:endParaRPr lang="en-US" sz="2400" b="1" dirty="0" smtClean="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85800" y="152400"/>
            <a:ext cx="7772400" cy="1143000"/>
          </a:xfrm>
        </p:spPr>
        <p:txBody>
          <a:bodyPr>
            <a:normAutofit fontScale="90000"/>
          </a:bodyPr>
          <a:lstStyle/>
          <a:p>
            <a:pPr eaLnBrk="1" fontAlgn="auto" hangingPunct="1">
              <a:spcAft>
                <a:spcPts val="0"/>
              </a:spcAft>
              <a:defRPr/>
            </a:pPr>
            <a:r>
              <a:rPr lang="en-US" dirty="0" smtClean="0"/>
              <a:t>7</a:t>
            </a:r>
            <a:br>
              <a:rPr lang="en-US" dirty="0" smtClean="0"/>
            </a:br>
            <a:r>
              <a:rPr lang="en-US" dirty="0" smtClean="0"/>
              <a:t>Level </a:t>
            </a:r>
            <a:r>
              <a:rPr lang="en-US" dirty="0"/>
              <a:t>of popularization</a:t>
            </a:r>
          </a:p>
        </p:txBody>
      </p:sp>
      <p:sp>
        <p:nvSpPr>
          <p:cNvPr id="36867" name="Rectangle 3"/>
          <p:cNvSpPr>
            <a:spLocks noGrp="1" noChangeArrowheads="1"/>
          </p:cNvSpPr>
          <p:nvPr>
            <p:ph type="subTitle" idx="1"/>
          </p:nvPr>
        </p:nvSpPr>
        <p:spPr>
          <a:xfrm>
            <a:off x="714348" y="2209800"/>
            <a:ext cx="7358114" cy="2719398"/>
          </a:xfrm>
        </p:spPr>
        <p:txBody>
          <a:bodyPr>
            <a:noAutofit/>
          </a:bodyPr>
          <a:lstStyle/>
          <a:p>
            <a:pPr marR="0" algn="l" eaLnBrk="1" hangingPunct="1">
              <a:lnSpc>
                <a:spcPct val="80000"/>
              </a:lnSpc>
            </a:pPr>
            <a:r>
              <a:rPr lang="en-US" sz="1800" b="1" dirty="0" smtClean="0">
                <a:solidFill>
                  <a:schemeClr val="tx1"/>
                </a:solidFill>
              </a:rPr>
              <a:t>1.  </a:t>
            </a:r>
            <a:r>
              <a:rPr lang="en-US" sz="1800" b="1" dirty="0" smtClean="0">
                <a:solidFill>
                  <a:schemeClr val="tx1"/>
                </a:solidFill>
                <a:latin typeface="Arial" pitchFamily="34" charset="0"/>
              </a:rPr>
              <a:t>News papers with mass circulation</a:t>
            </a:r>
          </a:p>
          <a:p>
            <a:pPr marR="0" algn="l" eaLnBrk="1" hangingPunct="1">
              <a:lnSpc>
                <a:spcPct val="80000"/>
              </a:lnSpc>
            </a:pPr>
            <a:endParaRPr lang="en-US" sz="1800" b="1" dirty="0" smtClean="0">
              <a:solidFill>
                <a:schemeClr val="tx1"/>
              </a:solidFill>
            </a:endParaRPr>
          </a:p>
          <a:p>
            <a:pPr marR="0" algn="l" eaLnBrk="1" hangingPunct="1">
              <a:lnSpc>
                <a:spcPct val="80000"/>
              </a:lnSpc>
            </a:pPr>
            <a:r>
              <a:rPr lang="en-US" sz="1800" b="1" dirty="0" smtClean="0">
                <a:solidFill>
                  <a:schemeClr val="tx1"/>
                </a:solidFill>
              </a:rPr>
              <a:t>[For common man and no detailed news]</a:t>
            </a:r>
          </a:p>
          <a:p>
            <a:pPr marR="0" algn="l" eaLnBrk="1" hangingPunct="1">
              <a:lnSpc>
                <a:spcPct val="80000"/>
              </a:lnSpc>
            </a:pPr>
            <a:endParaRPr lang="en-US" sz="1800" b="1" dirty="0" smtClean="0">
              <a:solidFill>
                <a:schemeClr val="tx1"/>
              </a:solidFill>
            </a:endParaRPr>
          </a:p>
          <a:p>
            <a:pPr marR="0" algn="l" eaLnBrk="1" hangingPunct="1">
              <a:lnSpc>
                <a:spcPct val="80000"/>
              </a:lnSpc>
            </a:pPr>
            <a:endParaRPr lang="en-US" sz="1800" b="1" dirty="0" smtClean="0">
              <a:solidFill>
                <a:schemeClr val="tx1"/>
              </a:solidFill>
            </a:endParaRPr>
          </a:p>
          <a:p>
            <a:pPr marR="0" algn="l" eaLnBrk="1" hangingPunct="1">
              <a:lnSpc>
                <a:spcPct val="80000"/>
              </a:lnSpc>
            </a:pPr>
            <a:endParaRPr lang="en-US" sz="1800" b="1" dirty="0" smtClean="0">
              <a:solidFill>
                <a:schemeClr val="tx1"/>
              </a:solidFill>
            </a:endParaRPr>
          </a:p>
          <a:p>
            <a:pPr marR="0" algn="l" eaLnBrk="1" hangingPunct="1">
              <a:lnSpc>
                <a:spcPct val="80000"/>
              </a:lnSpc>
            </a:pPr>
            <a:r>
              <a:rPr lang="en-US" sz="1800" b="1" dirty="0" smtClean="0">
                <a:solidFill>
                  <a:schemeClr val="tx1"/>
                </a:solidFill>
              </a:rPr>
              <a:t>2.  </a:t>
            </a:r>
            <a:r>
              <a:rPr lang="en-US" sz="1800" b="1" dirty="0" smtClean="0">
                <a:solidFill>
                  <a:schemeClr val="tx1"/>
                </a:solidFill>
                <a:latin typeface="Arial" pitchFamily="34" charset="0"/>
              </a:rPr>
              <a:t>Magazines and books with reader level well above the popular science </a:t>
            </a:r>
          </a:p>
          <a:p>
            <a:pPr marR="0" algn="l" eaLnBrk="1" hangingPunct="1">
              <a:lnSpc>
                <a:spcPct val="80000"/>
              </a:lnSpc>
            </a:pPr>
            <a:r>
              <a:rPr lang="en-US" sz="1800" b="1" dirty="0" smtClean="0">
                <a:solidFill>
                  <a:schemeClr val="tx1"/>
                </a:solidFill>
              </a:rPr>
              <a:t>  </a:t>
            </a:r>
          </a:p>
          <a:p>
            <a:pPr marR="0" algn="l" eaLnBrk="1" hangingPunct="1">
              <a:lnSpc>
                <a:spcPct val="80000"/>
              </a:lnSpc>
            </a:pPr>
            <a:r>
              <a:rPr lang="en-US" sz="1800" b="1" dirty="0" smtClean="0">
                <a:solidFill>
                  <a:schemeClr val="tx1"/>
                </a:solidFill>
              </a:rPr>
              <a:t>[Read by limited group wanting detailed news.]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3048000" y="2895600"/>
            <a:ext cx="2819400" cy="2590800"/>
          </a:xfrm>
          <a:prstGeom prst="triangle">
            <a:avLst>
              <a:gd name="adj" fmla="val 5026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solidFill>
                  <a:schemeClr val="bg1"/>
                </a:solidFill>
              </a:rPr>
              <a:t>PRESENTATION SKILLS</a:t>
            </a:r>
          </a:p>
        </p:txBody>
      </p:sp>
      <p:sp>
        <p:nvSpPr>
          <p:cNvPr id="37891" name="TextBox 2"/>
          <p:cNvSpPr txBox="1">
            <a:spLocks noChangeArrowheads="1"/>
          </p:cNvSpPr>
          <p:nvPr/>
        </p:nvSpPr>
        <p:spPr bwMode="auto">
          <a:xfrm>
            <a:off x="3429000" y="1868488"/>
            <a:ext cx="2632075" cy="708025"/>
          </a:xfrm>
          <a:prstGeom prst="rect">
            <a:avLst/>
          </a:prstGeom>
          <a:noFill/>
          <a:ln w="9525">
            <a:noFill/>
            <a:miter lim="800000"/>
            <a:headEnd/>
            <a:tailEnd/>
          </a:ln>
        </p:spPr>
        <p:txBody>
          <a:bodyPr wrap="none">
            <a:spAutoFit/>
          </a:bodyPr>
          <a:lstStyle/>
          <a:p>
            <a:pPr algn="ctr"/>
            <a:r>
              <a:rPr lang="en-US" sz="2000" b="1">
                <a:solidFill>
                  <a:srgbClr val="FF0000"/>
                </a:solidFill>
                <a:latin typeface="Calibri" pitchFamily="34" charset="0"/>
              </a:rPr>
              <a:t>ORAL</a:t>
            </a:r>
          </a:p>
          <a:p>
            <a:pPr algn="ctr"/>
            <a:r>
              <a:rPr lang="en-US" sz="2000" b="1">
                <a:solidFill>
                  <a:srgbClr val="002060"/>
                </a:solidFill>
                <a:latin typeface="Calibri" pitchFamily="34" charset="0"/>
              </a:rPr>
              <a:t>[Clean , Clear , Correct]</a:t>
            </a:r>
          </a:p>
        </p:txBody>
      </p:sp>
      <p:sp>
        <p:nvSpPr>
          <p:cNvPr id="37892" name="TextBox 3"/>
          <p:cNvSpPr txBox="1">
            <a:spLocks noChangeArrowheads="1"/>
          </p:cNvSpPr>
          <p:nvPr/>
        </p:nvSpPr>
        <p:spPr bwMode="auto">
          <a:xfrm>
            <a:off x="0" y="5638800"/>
            <a:ext cx="4062413" cy="708025"/>
          </a:xfrm>
          <a:prstGeom prst="rect">
            <a:avLst/>
          </a:prstGeom>
          <a:noFill/>
          <a:ln w="9525">
            <a:noFill/>
            <a:miter lim="800000"/>
            <a:headEnd/>
            <a:tailEnd/>
          </a:ln>
        </p:spPr>
        <p:txBody>
          <a:bodyPr wrap="none">
            <a:spAutoFit/>
          </a:bodyPr>
          <a:lstStyle/>
          <a:p>
            <a:pPr algn="ctr"/>
            <a:r>
              <a:rPr lang="en-US" sz="2000" b="1">
                <a:solidFill>
                  <a:srgbClr val="FF0000"/>
                </a:solidFill>
                <a:latin typeface="Calibri" pitchFamily="34" charset="0"/>
              </a:rPr>
              <a:t>WRITTEN</a:t>
            </a:r>
          </a:p>
          <a:p>
            <a:pPr algn="ctr"/>
            <a:r>
              <a:rPr lang="en-US" sz="2000" b="1">
                <a:solidFill>
                  <a:srgbClr val="002060"/>
                </a:solidFill>
                <a:latin typeface="Calibri" pitchFamily="34" charset="0"/>
              </a:rPr>
              <a:t>[Professional , Persuasive , Effective]</a:t>
            </a:r>
          </a:p>
        </p:txBody>
      </p:sp>
      <p:sp>
        <p:nvSpPr>
          <p:cNvPr id="37893" name="TextBox 4"/>
          <p:cNvSpPr txBox="1">
            <a:spLocks noChangeArrowheads="1"/>
          </p:cNvSpPr>
          <p:nvPr/>
        </p:nvSpPr>
        <p:spPr bwMode="auto">
          <a:xfrm>
            <a:off x="5410200" y="5602288"/>
            <a:ext cx="3581400" cy="708025"/>
          </a:xfrm>
          <a:prstGeom prst="rect">
            <a:avLst/>
          </a:prstGeom>
          <a:noFill/>
          <a:ln w="9525">
            <a:noFill/>
            <a:miter lim="800000"/>
            <a:headEnd/>
            <a:tailEnd/>
          </a:ln>
        </p:spPr>
        <p:txBody>
          <a:bodyPr wrap="none">
            <a:spAutoFit/>
          </a:bodyPr>
          <a:lstStyle/>
          <a:p>
            <a:pPr algn="ctr"/>
            <a:r>
              <a:rPr lang="en-US" sz="2000" b="1">
                <a:solidFill>
                  <a:srgbClr val="FF0000"/>
                </a:solidFill>
                <a:latin typeface="Calibri" pitchFamily="34" charset="0"/>
              </a:rPr>
              <a:t>ELECTRONIC</a:t>
            </a:r>
          </a:p>
          <a:p>
            <a:pPr algn="ctr"/>
            <a:r>
              <a:rPr lang="en-US" sz="2000" b="1">
                <a:solidFill>
                  <a:srgbClr val="002060"/>
                </a:solidFill>
                <a:latin typeface="Calibri" pitchFamily="34" charset="0"/>
              </a:rPr>
              <a:t>[Alert , Responsive , Interactive]</a:t>
            </a:r>
          </a:p>
        </p:txBody>
      </p:sp>
      <p:pic>
        <p:nvPicPr>
          <p:cNvPr id="27654" name="Picture 4" descr="http://2.imimg.com/data2/FF/TR/MY-3706413/business-writing-skills-250x250.jpg"/>
          <p:cNvPicPr>
            <a:picLocks noChangeAspect="1" noChangeArrowheads="1"/>
          </p:cNvPicPr>
          <p:nvPr/>
        </p:nvPicPr>
        <p:blipFill>
          <a:blip r:embed="rId2"/>
          <a:srcRect/>
          <a:stretch>
            <a:fillRect/>
          </a:stretch>
        </p:blipFill>
        <p:spPr bwMode="auto">
          <a:xfrm>
            <a:off x="152400" y="3810000"/>
            <a:ext cx="2895600" cy="1778000"/>
          </a:xfrm>
          <a:prstGeom prst="rect">
            <a:avLst/>
          </a:prstGeom>
          <a:noFill/>
          <a:ln w="9525">
            <a:noFill/>
            <a:miter lim="800000"/>
            <a:headEnd/>
            <a:tailEnd/>
          </a:ln>
        </p:spPr>
      </p:pic>
      <p:pic>
        <p:nvPicPr>
          <p:cNvPr id="27655" name="Picture 6" descr="http://t2.gstatic.com/images?q=tbn:ANd9GcRbsZ8yTZ_5C4A2fi8cB71LVZI5J0ze2FazbChvZaMGnZNpFqKT"/>
          <p:cNvPicPr>
            <a:picLocks noChangeAspect="1" noChangeArrowheads="1"/>
          </p:cNvPicPr>
          <p:nvPr/>
        </p:nvPicPr>
        <p:blipFill>
          <a:blip r:embed="rId3"/>
          <a:srcRect/>
          <a:stretch>
            <a:fillRect/>
          </a:stretch>
        </p:blipFill>
        <p:spPr bwMode="auto">
          <a:xfrm>
            <a:off x="6019800" y="3657600"/>
            <a:ext cx="2925763" cy="1828800"/>
          </a:xfrm>
          <a:prstGeom prst="rect">
            <a:avLst/>
          </a:prstGeom>
          <a:noFill/>
          <a:ln w="9525">
            <a:noFill/>
            <a:miter lim="800000"/>
            <a:headEnd/>
            <a:tailEnd/>
          </a:ln>
        </p:spPr>
      </p:pic>
      <p:pic>
        <p:nvPicPr>
          <p:cNvPr id="27656" name="Picture 10" descr="Seven Presentation Lessons from Legendary Ben Zander | Teaching Oral Communication in a Business Communication Course | Scoop.it"/>
          <p:cNvPicPr>
            <a:picLocks noChangeAspect="1" noChangeArrowheads="1"/>
          </p:cNvPicPr>
          <p:nvPr/>
        </p:nvPicPr>
        <p:blipFill>
          <a:blip r:embed="rId4"/>
          <a:srcRect/>
          <a:stretch>
            <a:fillRect/>
          </a:stretch>
        </p:blipFill>
        <p:spPr bwMode="auto">
          <a:xfrm>
            <a:off x="3352800" y="152400"/>
            <a:ext cx="28956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071538" y="214290"/>
            <a:ext cx="71438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Science fiction contains the unusual setting  of the story.</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rgbClr val="202124"/>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 </a:t>
            </a: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1.A</a:t>
            </a:r>
            <a:r>
              <a:rPr kumimoji="0" lang="en-US" sz="2400" b="0" i="0" u="none" strike="noStrike" cap="none" normalizeH="0" baseline="0" dirty="0" smtClean="0">
                <a:ln>
                  <a:noFill/>
                </a:ln>
                <a:solidFill>
                  <a:srgbClr val="202124"/>
                </a:solidFill>
                <a:effectLst/>
                <a:latin typeface="Calibri"/>
                <a:ea typeface="Calibri" pitchFamily="34" charset="0"/>
                <a:cs typeface="Arial" pitchFamily="34" charset="0"/>
              </a:rPr>
              <a:t> </a:t>
            </a: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specific futuristic setting,</a:t>
            </a:r>
          </a:p>
          <a:p>
            <a:pPr lvl="0" algn="just" fontAlgn="base">
              <a:spcBef>
                <a:spcPct val="0"/>
              </a:spcBef>
              <a:spcAft>
                <a:spcPct val="0"/>
              </a:spcAft>
            </a:pPr>
            <a:r>
              <a:rPr lang="en-US" sz="2400" b="1" dirty="0" smtClean="0">
                <a:solidFill>
                  <a:srgbClr val="FF0000"/>
                </a:solidFill>
              </a:rPr>
              <a:t>It relies heavily on scientific facts, theories, and principles as support for its settings</a:t>
            </a:r>
            <a:endParaRPr kumimoji="0" lang="en-US" sz="2400" b="1" i="0" u="none" strike="noStrike" cap="none" normalizeH="0" baseline="0" dirty="0" smtClean="0">
              <a:ln>
                <a:noFill/>
              </a:ln>
              <a:solidFill>
                <a:srgbClr val="FF0000"/>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2.character development,</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3.plot (central conflict, Un-curable disease, Genetic Engineering, complications, climactic events, IVF, Cloning),</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4.themes,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202124"/>
                </a:solidFill>
                <a:effectLst/>
                <a:latin typeface="Arial" pitchFamily="34" charset="0"/>
                <a:ea typeface="Calibri" pitchFamily="34" charset="0"/>
                <a:cs typeface="Arial" pitchFamily="34" charset="0"/>
              </a:rPr>
              <a:t>5.structure.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1300823"/>
            <a:ext cx="7864910" cy="4462760"/>
          </a:xfrm>
          <a:prstGeom prst="rect">
            <a:avLst/>
          </a:prstGeom>
          <a:noFill/>
        </p:spPr>
        <p:txBody>
          <a:bodyPr wrap="none" rtlCol="0">
            <a:spAutoFit/>
          </a:bodyPr>
          <a:lstStyle/>
          <a:p>
            <a:pPr algn="ctr"/>
            <a:r>
              <a:rPr lang="en-US" sz="3200" dirty="0" smtClean="0"/>
              <a:t>My recently published Science Fiction work</a:t>
            </a:r>
          </a:p>
          <a:p>
            <a:endParaRPr lang="en-US" sz="3200" dirty="0"/>
          </a:p>
          <a:p>
            <a:pPr algn="ctr"/>
            <a:endParaRPr lang="en-US" sz="3200" dirty="0" smtClean="0"/>
          </a:p>
          <a:p>
            <a:pPr algn="ctr"/>
            <a:endParaRPr lang="en-US" sz="3200" dirty="0" smtClean="0"/>
          </a:p>
          <a:p>
            <a:pPr algn="ctr"/>
            <a:r>
              <a:rPr lang="mr-IN" sz="3200" dirty="0" smtClean="0"/>
              <a:t>मंगळ कुजबुजला</a:t>
            </a:r>
          </a:p>
          <a:p>
            <a:pPr algn="ctr"/>
            <a:r>
              <a:rPr lang="en-US" sz="3200" dirty="0" smtClean="0"/>
              <a:t>[</a:t>
            </a:r>
            <a:r>
              <a:rPr lang="en-US" sz="3200" dirty="0" err="1" smtClean="0"/>
              <a:t>Magal</a:t>
            </a:r>
            <a:r>
              <a:rPr lang="en-US" sz="3200" dirty="0" smtClean="0"/>
              <a:t> </a:t>
            </a:r>
            <a:r>
              <a:rPr lang="en-US" sz="3200" dirty="0" err="1" smtClean="0"/>
              <a:t>Kujbujala</a:t>
            </a:r>
            <a:r>
              <a:rPr lang="en-US" sz="3200" dirty="0" smtClean="0"/>
              <a:t>]</a:t>
            </a:r>
          </a:p>
          <a:p>
            <a:pPr algn="ctr"/>
            <a:endParaRPr lang="en-US" sz="3200" dirty="0" smtClean="0"/>
          </a:p>
          <a:p>
            <a:pPr algn="ctr"/>
            <a:r>
              <a:rPr lang="en-US" sz="2400" dirty="0" smtClean="0"/>
              <a:t>1. Life on Mars 2. Anthropology 3. Reproductive  physiology  </a:t>
            </a:r>
            <a:endParaRPr lang="mr-IN" sz="2400" dirty="0" smtClean="0"/>
          </a:p>
          <a:p>
            <a:endParaRPr lang="en-US" dirty="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p\Desktop\Mars\Mangal Kujabujla Cover.jpg"/>
          <p:cNvPicPr>
            <a:picLocks noChangeAspect="1" noChangeArrowheads="1"/>
          </p:cNvPicPr>
          <p:nvPr/>
        </p:nvPicPr>
        <p:blipFill>
          <a:blip r:embed="rId2"/>
          <a:srcRect/>
          <a:stretch>
            <a:fillRect/>
          </a:stretch>
        </p:blipFill>
        <p:spPr bwMode="auto">
          <a:xfrm>
            <a:off x="214282" y="214290"/>
            <a:ext cx="8629672" cy="647225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642918"/>
            <a:ext cx="4572000" cy="646331"/>
          </a:xfrm>
          <a:prstGeom prst="rect">
            <a:avLst/>
          </a:prstGeom>
        </p:spPr>
        <p:txBody>
          <a:bodyPr>
            <a:spAutoFit/>
          </a:bodyPr>
          <a:lstStyle/>
          <a:p>
            <a:pPr algn="ctr"/>
            <a:r>
              <a:rPr lang="mr-IN" dirty="0" smtClean="0"/>
              <a:t>मंगळ कुजबुजला</a:t>
            </a:r>
          </a:p>
          <a:p>
            <a:pPr algn="ctr"/>
            <a:r>
              <a:rPr lang="en-US" dirty="0" smtClean="0"/>
              <a:t>[</a:t>
            </a:r>
            <a:r>
              <a:rPr lang="en-US" dirty="0" err="1" smtClean="0"/>
              <a:t>Magal</a:t>
            </a:r>
            <a:r>
              <a:rPr lang="en-US" dirty="0" smtClean="0"/>
              <a:t> </a:t>
            </a:r>
            <a:r>
              <a:rPr lang="en-US" dirty="0" err="1" smtClean="0"/>
              <a:t>Kujbujala</a:t>
            </a:r>
            <a:r>
              <a:rPr lang="en-US" dirty="0" smtClean="0"/>
              <a:t>]</a:t>
            </a:r>
            <a:endParaRPr lang="mr-IN" dirty="0" smtClean="0"/>
          </a:p>
        </p:txBody>
      </p:sp>
      <p:sp>
        <p:nvSpPr>
          <p:cNvPr id="3" name="TextBox 2"/>
          <p:cNvSpPr txBox="1"/>
          <p:nvPr/>
        </p:nvSpPr>
        <p:spPr>
          <a:xfrm>
            <a:off x="285720" y="1571612"/>
            <a:ext cx="8634351" cy="5447645"/>
          </a:xfrm>
          <a:prstGeom prst="rect">
            <a:avLst/>
          </a:prstGeom>
          <a:noFill/>
        </p:spPr>
        <p:txBody>
          <a:bodyPr wrap="none" rtlCol="0">
            <a:spAutoFit/>
          </a:bodyPr>
          <a:lstStyle/>
          <a:p>
            <a:pPr algn="ctr"/>
            <a:r>
              <a:rPr lang="en-US" sz="2400" dirty="0" smtClean="0"/>
              <a:t>It contains three long stories which revolve around Mars.</a:t>
            </a:r>
          </a:p>
          <a:p>
            <a:endParaRPr lang="mr-IN" dirty="0" smtClean="0"/>
          </a:p>
          <a:p>
            <a:r>
              <a:rPr lang="mr-IN" dirty="0" smtClean="0"/>
              <a:t>मंगळ कुजबुजला </a:t>
            </a:r>
            <a:r>
              <a:rPr lang="en-US" dirty="0" smtClean="0"/>
              <a:t> Indian astronauts successfully identify the presence Of life on Mars.</a:t>
            </a:r>
          </a:p>
          <a:p>
            <a:r>
              <a:rPr lang="en-US" dirty="0" smtClean="0"/>
              <a:t> They are being Hijacked from Mars to some other planet in </a:t>
            </a:r>
            <a:r>
              <a:rPr lang="en-US" b="1" dirty="0" err="1" smtClean="0"/>
              <a:t>Dhruv</a:t>
            </a:r>
            <a:r>
              <a:rPr lang="en-US" dirty="0" smtClean="0"/>
              <a:t> Solar system. ……. </a:t>
            </a:r>
            <a:endParaRPr lang="mr-IN" dirty="0" smtClean="0"/>
          </a:p>
          <a:p>
            <a:endParaRPr lang="mr-IN" dirty="0" smtClean="0"/>
          </a:p>
          <a:p>
            <a:pPr algn="just"/>
            <a:r>
              <a:rPr lang="mr-IN" dirty="0" smtClean="0"/>
              <a:t>होमो-मर्शियन</a:t>
            </a:r>
            <a:r>
              <a:rPr lang="en-US" dirty="0" smtClean="0"/>
              <a:t> : Damaged Brain is discovered during excavation on Mars. Brought on earth. </a:t>
            </a:r>
          </a:p>
          <a:p>
            <a:pPr algn="just"/>
            <a:r>
              <a:rPr lang="en-US" dirty="0" smtClean="0"/>
              <a:t>Missing DNA links are obtained from Namibian tribes. Complete brain is cloned .Scientists</a:t>
            </a:r>
          </a:p>
          <a:p>
            <a:pPr algn="just"/>
            <a:r>
              <a:rPr lang="en-US" dirty="0" smtClean="0"/>
              <a:t>Make that brain  speak in a specially coded language.  Accordingly fossils are obtained </a:t>
            </a:r>
          </a:p>
          <a:p>
            <a:pPr algn="just"/>
            <a:r>
              <a:rPr lang="en-US" dirty="0" smtClean="0"/>
              <a:t>on skeleton island in Namibia. New Homo-sapiens are discovered . In the end The brain</a:t>
            </a:r>
          </a:p>
          <a:p>
            <a:pPr algn="just"/>
            <a:r>
              <a:rPr lang="en-US" dirty="0" smtClean="0"/>
              <a:t> speaks in front of scientists throughout the world  and declares the name of this new</a:t>
            </a:r>
          </a:p>
          <a:p>
            <a:pPr algn="just"/>
            <a:r>
              <a:rPr lang="en-US" dirty="0" smtClean="0"/>
              <a:t> missing species in the course of evolution as </a:t>
            </a:r>
            <a:r>
              <a:rPr lang="en-US" b="1" dirty="0" smtClean="0"/>
              <a:t>‘Homo-</a:t>
            </a:r>
            <a:r>
              <a:rPr lang="en-US" b="1" dirty="0" err="1" smtClean="0"/>
              <a:t>marshian</a:t>
            </a:r>
            <a:r>
              <a:rPr lang="en-US" dirty="0" smtClean="0"/>
              <a:t>” </a:t>
            </a:r>
            <a:endParaRPr lang="mr-IN" dirty="0" smtClean="0"/>
          </a:p>
          <a:p>
            <a:endParaRPr lang="mr-IN" dirty="0" smtClean="0"/>
          </a:p>
          <a:p>
            <a:r>
              <a:rPr lang="mr-IN" dirty="0" smtClean="0"/>
              <a:t>दि न्यूड्स</a:t>
            </a:r>
            <a:r>
              <a:rPr lang="en-US" dirty="0" smtClean="0"/>
              <a:t> : Viral disease makes the men on the planet </a:t>
            </a:r>
            <a:r>
              <a:rPr lang="en-US" b="1" dirty="0" err="1" smtClean="0"/>
              <a:t>Avani</a:t>
            </a:r>
            <a:r>
              <a:rPr lang="en-US" dirty="0" smtClean="0"/>
              <a:t> from </a:t>
            </a:r>
            <a:r>
              <a:rPr lang="en-US" b="1" dirty="0" err="1" smtClean="0"/>
              <a:t>Vyadh</a:t>
            </a:r>
            <a:r>
              <a:rPr lang="en-US" b="1" dirty="0" smtClean="0"/>
              <a:t> </a:t>
            </a:r>
            <a:r>
              <a:rPr lang="en-US" dirty="0" smtClean="0"/>
              <a:t>solar </a:t>
            </a:r>
            <a:r>
              <a:rPr lang="en-US" dirty="0" err="1" smtClean="0"/>
              <a:t>syastem</a:t>
            </a:r>
            <a:r>
              <a:rPr lang="en-US" dirty="0" smtClean="0"/>
              <a:t> </a:t>
            </a:r>
          </a:p>
          <a:p>
            <a:r>
              <a:rPr lang="en-US" dirty="0" smtClean="0"/>
              <a:t> impotent but females are Fertile.  Now they want to start natural reproduction . </a:t>
            </a:r>
          </a:p>
          <a:p>
            <a:r>
              <a:rPr lang="en-US" dirty="0" smtClean="0"/>
              <a:t>They find earth to have highly Potent men. They  Hijack a young honeymoon couple. </a:t>
            </a:r>
          </a:p>
          <a:p>
            <a:r>
              <a:rPr lang="en-US" dirty="0" smtClean="0"/>
              <a:t>They travel intergalactic distances  through wormhole.  </a:t>
            </a:r>
            <a:r>
              <a:rPr lang="en-US" dirty="0" err="1" smtClean="0"/>
              <a:t>Eliens</a:t>
            </a:r>
            <a:r>
              <a:rPr lang="en-US" dirty="0" smtClean="0"/>
              <a:t> treat them with respect.</a:t>
            </a:r>
          </a:p>
          <a:p>
            <a:r>
              <a:rPr lang="en-US" dirty="0" smtClean="0"/>
              <a:t> Get the females conceived. ……….</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794" y="1643050"/>
            <a:ext cx="5500710" cy="2308324"/>
          </a:xfrm>
          <a:prstGeom prst="rect">
            <a:avLst/>
          </a:prstGeom>
        </p:spPr>
        <p:txBody>
          <a:bodyPr wrap="square">
            <a:spAutoFit/>
          </a:bodyPr>
          <a:lstStyle/>
          <a:p>
            <a:pPr algn="ctr"/>
            <a:r>
              <a:rPr lang="mr-IN" sz="2400" dirty="0" smtClean="0"/>
              <a:t>बिजांकुर</a:t>
            </a:r>
            <a:r>
              <a:rPr lang="en-US" sz="2400" dirty="0" smtClean="0"/>
              <a:t> </a:t>
            </a:r>
          </a:p>
          <a:p>
            <a:pPr algn="ctr"/>
            <a:r>
              <a:rPr lang="en-US" sz="2400" dirty="0" smtClean="0"/>
              <a:t>[</a:t>
            </a:r>
            <a:r>
              <a:rPr lang="en-US" sz="2400" dirty="0" err="1" smtClean="0"/>
              <a:t>Bijankur</a:t>
            </a:r>
            <a:r>
              <a:rPr lang="en-US" sz="2400" dirty="0" smtClean="0"/>
              <a:t>]</a:t>
            </a:r>
          </a:p>
          <a:p>
            <a:pPr algn="ctr"/>
            <a:r>
              <a:rPr lang="en-US" sz="2400" dirty="0" smtClean="0"/>
              <a:t>Cloning , IVF , Gene therapy ,</a:t>
            </a:r>
          </a:p>
          <a:p>
            <a:pPr algn="ctr"/>
            <a:r>
              <a:rPr lang="en-US" sz="2400" dirty="0" smtClean="0"/>
              <a:t> DNA modeling,</a:t>
            </a:r>
          </a:p>
          <a:p>
            <a:pPr algn="ctr"/>
            <a:r>
              <a:rPr lang="en-US" sz="2400" dirty="0" smtClean="0"/>
              <a:t>Global warming , Head transplant , Phantom pain    </a:t>
            </a:r>
          </a:p>
        </p:txBody>
      </p:sp>
      <p:sp>
        <p:nvSpPr>
          <p:cNvPr id="3" name="TextBox 2"/>
          <p:cNvSpPr txBox="1"/>
          <p:nvPr/>
        </p:nvSpPr>
        <p:spPr>
          <a:xfrm>
            <a:off x="3306488" y="857232"/>
            <a:ext cx="2622834" cy="523220"/>
          </a:xfrm>
          <a:prstGeom prst="rect">
            <a:avLst/>
          </a:prstGeom>
          <a:noFill/>
        </p:spPr>
        <p:txBody>
          <a:bodyPr wrap="none" rtlCol="0">
            <a:spAutoFit/>
          </a:bodyPr>
          <a:lstStyle/>
          <a:p>
            <a:r>
              <a:rPr lang="en-US" sz="2800" dirty="0" smtClean="0"/>
              <a:t>Coming up soon </a:t>
            </a:r>
            <a:endParaRPr lang="en-US" sz="2800" dirty="0"/>
          </a:p>
        </p:txBody>
      </p:sp>
      <p:sp>
        <p:nvSpPr>
          <p:cNvPr id="4" name="TextBox 3"/>
          <p:cNvSpPr txBox="1"/>
          <p:nvPr/>
        </p:nvSpPr>
        <p:spPr>
          <a:xfrm>
            <a:off x="4357686" y="4214818"/>
            <a:ext cx="421910" cy="707886"/>
          </a:xfrm>
          <a:prstGeom prst="rect">
            <a:avLst/>
          </a:prstGeom>
          <a:noFill/>
        </p:spPr>
        <p:txBody>
          <a:bodyPr wrap="none" rtlCol="0">
            <a:spAutoFit/>
          </a:bodyPr>
          <a:lstStyle/>
          <a:p>
            <a:r>
              <a:rPr lang="en-US" sz="4000" b="1" dirty="0" smtClean="0">
                <a:solidFill>
                  <a:srgbClr val="FF0000"/>
                </a:solidFill>
              </a:rPr>
              <a:t>?</a:t>
            </a:r>
            <a:endParaRPr lang="en-US" sz="4000" b="1"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785786" y="857232"/>
            <a:ext cx="7381926" cy="5357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769</Words>
  <Application>Microsoft Office PowerPoint</Application>
  <PresentationFormat>On-screen Show (4:3)</PresentationFormat>
  <Paragraphs>147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Communicating Science  through Sci-Fi.  My recently published Science/Science fiction work </vt:lpstr>
      <vt:lpstr>Slide 2</vt:lpstr>
      <vt:lpstr>Slide 3</vt:lpstr>
      <vt:lpstr>Slide 4</vt:lpstr>
      <vt:lpstr>Slide 5</vt:lpstr>
      <vt:lpstr>Slide 6</vt:lpstr>
      <vt:lpstr>Slide 7</vt:lpstr>
      <vt:lpstr>Slide 8</vt:lpstr>
      <vt:lpstr>Slide 9</vt:lpstr>
      <vt:lpstr>Slide 10</vt:lpstr>
      <vt:lpstr>Slide 11</vt:lpstr>
      <vt:lpstr> 2 Handling scientific terms</vt:lpstr>
      <vt:lpstr>3 Many scientists write badly !</vt:lpstr>
      <vt:lpstr>4 AN ART !</vt:lpstr>
      <vt:lpstr>5 Borrowing scientific brain</vt:lpstr>
      <vt:lpstr>6 Simplification and specialization</vt:lpstr>
      <vt:lpstr>7 Level of popularization</vt:lpstr>
      <vt:lpstr>Slide 18</vt:lpstr>
      <vt:lpstr>Slide 19</vt:lpstr>
      <vt:lpstr>Slide 20</vt:lpstr>
      <vt:lpstr>Slide 21</vt:lpstr>
      <vt:lpstr>Slide 22</vt:lpstr>
      <vt:lpstr>Slide 23</vt:lpstr>
      <vt:lpstr>Slide 24</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Communicating Science  through Sci-Fi. </dc:title>
  <dc:creator>Hp</dc:creator>
  <cp:lastModifiedBy>Hp</cp:lastModifiedBy>
  <cp:revision>7</cp:revision>
  <dcterms:created xsi:type="dcterms:W3CDTF">2021-08-17T13:53:57Z</dcterms:created>
  <dcterms:modified xsi:type="dcterms:W3CDTF">2021-08-21T13:57:54Z</dcterms:modified>
</cp:coreProperties>
</file>